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7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7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6.xml" ContentType="application/vnd.openxmlformats-officedocument.presentationml.notesSlide+xml"/>
  <Override PartName="/ppt/notesSlides/notesSlide80.xml" ContentType="application/vnd.openxmlformats-officedocument.presentationml.notesSlide+xml"/>
  <Override PartName="/ppt/notesSlides/notesSlide56.xml" ContentType="application/vnd.openxmlformats-officedocument.presentationml.notesSlide+xml"/>
  <Override PartName="/ppt/notesSlides/notesSlide78.xml" ContentType="application/vnd.openxmlformats-officedocument.presentationml.notesSlide+xml"/>
  <Override PartName="/ppt/notesSlides/notesSlide81.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83.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82.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7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78.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74.xml" ContentType="application/vnd.openxmlformats-officedocument.presentationml.slide+xml"/>
  <Override PartName="/ppt/slides/slide79.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49.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75.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8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76.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7559675" cx="10080625"/>
  <p:notesSz cy="10691800" cx="7559675"/>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31.xml" Type="http://schemas.openxmlformats.org/officeDocument/2006/relationships/slide" Id="rId36"/><Relationship Target="slides/slide25.xml" Type="http://schemas.openxmlformats.org/officeDocument/2006/relationships/slide" Id="rId30"/><Relationship Target="slides/slide26.xml" Type="http://schemas.openxmlformats.org/officeDocument/2006/relationships/slide" Id="rId31"/><Relationship Target="slides/slide66.xml" Type="http://schemas.openxmlformats.org/officeDocument/2006/relationships/slide" Id="rId71"/><Relationship Target="slides/slide29.xml" Type="http://schemas.openxmlformats.org/officeDocument/2006/relationships/slide" Id="rId34"/><Relationship Target="slides/slide65.xml" Type="http://schemas.openxmlformats.org/officeDocument/2006/relationships/slide" Id="rId70"/><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70.xml" Type="http://schemas.openxmlformats.org/officeDocument/2006/relationships/slide" Id="rId75"/><Relationship Target="slides/slide69.xml" Type="http://schemas.openxmlformats.org/officeDocument/2006/relationships/slide" Id="rId74"/><Relationship Target="slides/slide68.xml" Type="http://schemas.openxmlformats.org/officeDocument/2006/relationships/slide" Id="rId73"/><Relationship Target="slides/slide67.xml" Type="http://schemas.openxmlformats.org/officeDocument/2006/relationships/slide" Id="rId72"/><Relationship Target="slides/slide74.xml" Type="http://schemas.openxmlformats.org/officeDocument/2006/relationships/slide" Id="rId79"/><Relationship Target="slides/slide73.xml" Type="http://schemas.openxmlformats.org/officeDocument/2006/relationships/slide" Id="rId78"/><Relationship Target="slides/slide72.xml" Type="http://schemas.openxmlformats.org/officeDocument/2006/relationships/slide" Id="rId77"/><Relationship Target="slides/slide71.xml" Type="http://schemas.openxmlformats.org/officeDocument/2006/relationships/slide" Id="rId76"/><Relationship Target="slides/slide43.xml" Type="http://schemas.openxmlformats.org/officeDocument/2006/relationships/slide" Id="rId48"/><Relationship Target="slides/slide42.xml" Type="http://schemas.openxmlformats.org/officeDocument/2006/relationships/slide" Id="rId47"/><Relationship Target="slides/slide44.xml" Type="http://schemas.openxmlformats.org/officeDocument/2006/relationships/slide" Id="rId49"/><Relationship Target="presProps.xml" Type="http://schemas.openxmlformats.org/officeDocument/2006/relationships/presProps" Id="rId2"/><Relationship Target="theme/theme3.xml" Type="http://schemas.openxmlformats.org/officeDocument/2006/relationships/theme" Id="rId1"/><Relationship Target="slides/slide35.xml" Type="http://schemas.openxmlformats.org/officeDocument/2006/relationships/slide" Id="rId40"/><Relationship Target="slideMasters/slideMaster1.xml" Type="http://schemas.openxmlformats.org/officeDocument/2006/relationships/slideMaster" Id="rId4"/><Relationship Target="slides/slide36.xml" Type="http://schemas.openxmlformats.org/officeDocument/2006/relationships/slide" Id="rId41"/><Relationship Target="tableStyles.xml" Type="http://schemas.openxmlformats.org/officeDocument/2006/relationships/tableStyles" Id="rId3"/><Relationship Target="slides/slide37.xml" Type="http://schemas.openxmlformats.org/officeDocument/2006/relationships/slide" Id="rId42"/><Relationship Target="slides/slide75.xml" Type="http://schemas.openxmlformats.org/officeDocument/2006/relationships/slide" Id="rId80"/><Relationship Target="slides/slide38.xml" Type="http://schemas.openxmlformats.org/officeDocument/2006/relationships/slide" Id="rId43"/><Relationship Target="slides/slide39.xml" Type="http://schemas.openxmlformats.org/officeDocument/2006/relationships/slide" Id="rId44"/><Relationship Target="slides/slide77.xml" Type="http://schemas.openxmlformats.org/officeDocument/2006/relationships/slide" Id="rId82"/><Relationship Target="slides/slide40.xml" Type="http://schemas.openxmlformats.org/officeDocument/2006/relationships/slide" Id="rId45"/><Relationship Target="slides/slide76.xml" Type="http://schemas.openxmlformats.org/officeDocument/2006/relationships/slide" Id="rId81"/><Relationship Target="slides/slide41.xml" Type="http://schemas.openxmlformats.org/officeDocument/2006/relationships/slide" Id="rId46"/><Relationship Target="slides/slide79.xml" Type="http://schemas.openxmlformats.org/officeDocument/2006/relationships/slide" Id="rId84"/><Relationship Target="slides/slide78.xml" Type="http://schemas.openxmlformats.org/officeDocument/2006/relationships/slide" Id="rId83"/><Relationship Target="slides/slide4.xml" Type="http://schemas.openxmlformats.org/officeDocument/2006/relationships/slide" Id="rId9"/><Relationship Target="slides/slide81.xml" Type="http://schemas.openxmlformats.org/officeDocument/2006/relationships/slide" Id="rId86"/><Relationship Target="slides/slide80.xml" Type="http://schemas.openxmlformats.org/officeDocument/2006/relationships/slide" Id="rId85"/><Relationship Target="slides/slide83.xml" Type="http://schemas.openxmlformats.org/officeDocument/2006/relationships/slide" Id="rId88"/><Relationship Target="slides/slide1.xml" Type="http://schemas.openxmlformats.org/officeDocument/2006/relationships/slide" Id="rId6"/><Relationship Target="slides/slide82.xml" Type="http://schemas.openxmlformats.org/officeDocument/2006/relationships/slide" Id="rId87"/><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 Target="slides/slide53.xml" Type="http://schemas.openxmlformats.org/officeDocument/2006/relationships/slide" Id="rId58"/><Relationship Target="slides/slide54.xml" Type="http://schemas.openxmlformats.org/officeDocument/2006/relationships/slide" Id="rId59"/><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7.xml" Type="http://schemas.openxmlformats.org/officeDocument/2006/relationships/slide" Id="rId12"/><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52.xml" Type="http://schemas.openxmlformats.org/officeDocument/2006/relationships/slide" Id="rId57"/><Relationship Target="slides/slide51.xml" Type="http://schemas.openxmlformats.org/officeDocument/2006/relationships/slide" Id="rId56"/><Relationship Target="slides/slide50.xml" Type="http://schemas.openxmlformats.org/officeDocument/2006/relationships/slide" Id="rId55"/><Relationship Target="slides/slide49.xml" Type="http://schemas.openxmlformats.org/officeDocument/2006/relationships/slide" Id="rId54"/><Relationship Target="slides/slide48.xml" Type="http://schemas.openxmlformats.org/officeDocument/2006/relationships/slide" Id="rId53"/><Relationship Target="slides/slide47.xml" Type="http://schemas.openxmlformats.org/officeDocument/2006/relationships/slide" Id="rId52"/><Relationship Target="slides/slide46.xml" Type="http://schemas.openxmlformats.org/officeDocument/2006/relationships/slide" Id="rId51"/><Relationship Target="slides/slide45.xml" Type="http://schemas.openxmlformats.org/officeDocument/2006/relationships/slide" Id="rId50"/><Relationship Target="slides/slide64.xml" Type="http://schemas.openxmlformats.org/officeDocument/2006/relationships/slide" Id="rId69"/><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slides/slide16.xml" Type="http://schemas.openxmlformats.org/officeDocument/2006/relationships/slide" Id="rId21"/><Relationship Target="slides/slide17.xml" Type="http://schemas.openxmlformats.org/officeDocument/2006/relationships/slide" Id="rId22"/><Relationship Target="slides/slide55.xml" Type="http://schemas.openxmlformats.org/officeDocument/2006/relationships/slide" Id="rId60"/><Relationship Target="slides/slide18.xml" Type="http://schemas.openxmlformats.org/officeDocument/2006/relationships/slide" Id="rId23"/><Relationship Target="slides/slide19.xml" Type="http://schemas.openxmlformats.org/officeDocument/2006/relationships/slide" Id="rId24"/><Relationship Target="slides/slide15.xml" Type="http://schemas.openxmlformats.org/officeDocument/2006/relationships/slide" Id="rId20"/><Relationship Target="slides/slide61.xml" Type="http://schemas.openxmlformats.org/officeDocument/2006/relationships/slide" Id="rId66"/><Relationship Target="slides/slide60.xml" Type="http://schemas.openxmlformats.org/officeDocument/2006/relationships/slide" Id="rId65"/><Relationship Target="slides/slide63.xml" Type="http://schemas.openxmlformats.org/officeDocument/2006/relationships/slide" Id="rId68"/><Relationship Target="slides/slide62.xml" Type="http://schemas.openxmlformats.org/officeDocument/2006/relationships/slide" Id="rId67"/><Relationship Target="slides/slide57.xml" Type="http://schemas.openxmlformats.org/officeDocument/2006/relationships/slide" Id="rId62"/><Relationship Target="slides/slide56.xml" Type="http://schemas.openxmlformats.org/officeDocument/2006/relationships/slide" Id="rId61"/><Relationship Target="slides/slide59.xml" Type="http://schemas.openxmlformats.org/officeDocument/2006/relationships/slide" Id="rId64"/><Relationship Target="slides/slide58.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 name="Shape 1"/>
        <p:cNvGrpSpPr/>
        <p:nvPr/>
      </p:nvGrpSpPr>
      <p:grpSpPr>
        <a:xfrm>
          <a:off y="0" x="0"/>
          <a:ext cy="0" cx="0"/>
          <a:chOff y="0" x="0"/>
          <a:chExt cy="0" cx="0"/>
        </a:xfrm>
      </p:grpSpPr>
      <p:sp>
        <p:nvSpPr>
          <p:cNvPr id="2" name="Shape 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 name="Shape 3"/>
          <p:cNvSpPr txBox="1"/>
          <p:nvPr>
            <p:ph idx="1" type="body"/>
          </p:nvPr>
        </p:nvSpPr>
        <p:spPr>
          <a:xfrm>
            <a:off y="5078412" x="755650"/>
            <a:ext cy="4810124" cx="6046787"/>
          </a:xfrm>
          <a:prstGeom prst="rect">
            <a:avLst/>
          </a:prstGeom>
          <a:noFill/>
          <a:ln>
            <a:noFill/>
          </a:ln>
        </p:spPr>
        <p:txBody>
          <a:bodyPr bIns="91425" rIns="91425" lIns="91425" t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4" name="Shape 4"/>
          <p:cNvSpPr txBox="1"/>
          <p:nvPr>
            <p:ph idx="3" type="hdr"/>
          </p:nvPr>
        </p:nvSpPr>
        <p:spPr>
          <a:xfrm>
            <a:off y="0" x="0"/>
            <a:ext cy="533399" cx="3279775"/>
          </a:xfrm>
          <a:prstGeom prst="rect">
            <a:avLst/>
          </a:prstGeom>
          <a:noFill/>
          <a:ln>
            <a:noFill/>
          </a:ln>
        </p:spPr>
        <p:txBody>
          <a:bodyPr bIns="91425" rIns="91425" lIns="91425" tIns="91425" anchor="t" anchorCtr="0"/>
          <a:lstStyle>
            <a:lvl1pPr algn="l" rtl="0" marR="0" indent="0" marL="0">
              <a:spcBef>
                <a:spcPts val="0"/>
              </a:spcBef>
              <a:defRPr/>
            </a:lvl1pPr>
            <a:lvl2pPr>
              <a:defRPr/>
            </a:lvl2pPr>
            <a:lvl3pPr>
              <a:defRPr/>
            </a:lvl3pPr>
            <a:lvl4pPr>
              <a:defRPr/>
            </a:lvl4pPr>
            <a:lvl5pPr>
              <a:defRPr/>
            </a:lvl5pPr>
            <a:lvl6pPr>
              <a:defRPr/>
            </a:lvl6pPr>
            <a:lvl7pPr>
              <a:defRPr/>
            </a:lvl7pPr>
            <a:lvl8pPr>
              <a:defRPr/>
            </a:lvl8pPr>
            <a:lvl9pPr>
              <a:defRPr/>
            </a:lvl9pPr>
          </a:lstStyle>
          <a:p/>
        </p:txBody>
      </p:sp>
      <p:sp>
        <p:nvSpPr>
          <p:cNvPr id="5" name="Shape 5"/>
          <p:cNvSpPr txBox="1"/>
          <p:nvPr>
            <p:ph idx="10" type="dt"/>
          </p:nvPr>
        </p:nvSpPr>
        <p:spPr>
          <a:xfrm>
            <a:off y="0" x="4278312"/>
            <a:ext cy="533399" cx="3279775"/>
          </a:xfrm>
          <a:prstGeom prst="rect">
            <a:avLst/>
          </a:prstGeom>
          <a:noFill/>
          <a:ln>
            <a:noFill/>
          </a:ln>
        </p:spPr>
        <p:txBody>
          <a:bodyPr bIns="91425" rIns="91425" lIns="91425" tIns="91425" anchor="t" anchorCtr="0"/>
          <a:lstStyle>
            <a:lvl1pPr algn="r" rtl="0" marR="0" indent="0" marL="0">
              <a:spcBef>
                <a:spcPts val="0"/>
              </a:spcBef>
              <a:defRPr/>
            </a:lvl1pPr>
            <a:lvl2pPr>
              <a:defRPr/>
            </a:lvl2pPr>
            <a:lvl3pPr>
              <a:defRPr/>
            </a:lvl3pPr>
            <a:lvl4pPr>
              <a:defRPr/>
            </a:lvl4pPr>
            <a:lvl5pPr>
              <a:defRPr/>
            </a:lvl5pPr>
            <a:lvl6pPr>
              <a:defRPr/>
            </a:lvl6pPr>
            <a:lvl7pPr>
              <a:defRPr/>
            </a:lvl7pPr>
            <a:lvl8pPr>
              <a:defRPr/>
            </a:lvl8pPr>
            <a:lvl9pPr>
              <a:defRPr/>
            </a:lvl9pPr>
          </a:lstStyle>
          <a:p/>
        </p:txBody>
      </p:sp>
      <p:sp>
        <p:nvSpPr>
          <p:cNvPr id="6" name="Shape 6"/>
          <p:cNvSpPr txBox="1"/>
          <p:nvPr>
            <p:ph idx="11" type="ftr"/>
          </p:nvPr>
        </p:nvSpPr>
        <p:spPr>
          <a:xfrm>
            <a:off y="10156825" x="0"/>
            <a:ext cy="533399" cx="3279775"/>
          </a:xfrm>
          <a:prstGeom prst="rect">
            <a:avLst/>
          </a:prstGeom>
          <a:noFill/>
          <a:ln>
            <a:noFill/>
          </a:ln>
        </p:spPr>
        <p:txBody>
          <a:bodyPr bIns="91425" rIns="91425" lIns="91425" tIns="91425" anchor="b" anchorCtr="0"/>
          <a:lstStyle>
            <a:lvl1pPr algn="l" rtl="0" marR="0" indent="0" marL="0">
              <a:spcBef>
                <a:spcPts val="0"/>
              </a:spcBef>
              <a:defRPr/>
            </a:lvl1pPr>
            <a:lvl2pPr>
              <a:defRPr/>
            </a:lvl2pPr>
            <a:lvl3pPr>
              <a:defRPr/>
            </a:lvl3pPr>
            <a:lvl4pPr>
              <a:defRPr/>
            </a:lvl4pPr>
            <a:lvl5pPr>
              <a:defRPr/>
            </a:lvl5pPr>
            <a:lvl6pPr>
              <a:defRPr/>
            </a:lvl6pPr>
            <a:lvl7pPr>
              <a:defRPr/>
            </a:lvl7pPr>
            <a:lvl8pPr>
              <a:defRPr/>
            </a:lvl8pPr>
            <a:lvl9pPr>
              <a:defRPr/>
            </a:lvl9pPr>
          </a:lstStyle>
          <a:p/>
        </p:txBody>
      </p:sp>
      <p:sp>
        <p:nvSpPr>
          <p:cNvPr id="7" name="Shape 7"/>
          <p:cNvSpPr txBox="1"/>
          <p:nvPr>
            <p:ph idx="12" type="sldNum"/>
          </p:nvPr>
        </p:nvSpPr>
        <p:spPr>
          <a:xfrm>
            <a:off y="10156825" x="4278312"/>
            <a:ext cy="533399" cx="3279775"/>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0">
              <a:defRPr/>
            </a:lvl2pPr>
            <a:lvl3pPr algn="l" rtl="0" marR="0" indent="0" marL="0">
              <a:defRPr/>
            </a:lvl3pPr>
            <a:lvl4pPr algn="l" rtl="0" marR="0" indent="0" marL="0">
              <a:defRPr/>
            </a:lvl4pPr>
            <a:lvl5pPr algn="l" rtl="0" marR="0" indent="0" marL="0">
              <a:defRPr/>
            </a:lvl5pPr>
            <a:lvl6pPr algn="l" rtl="0" marR="0" indent="0" marL="0">
              <a:defRPr/>
            </a:lvl6pPr>
            <a:lvl7pPr algn="l" rtl="0" marR="0" indent="0" marL="0">
              <a:defRPr/>
            </a:lvl7pPr>
            <a:lvl8pPr algn="l" rtl="0" marR="0" indent="0" marL="0">
              <a:defRPr/>
            </a:lvl8pPr>
            <a:lvl9pPr algn="l" rtl="0" marR="0" indent="0" marL="0">
              <a:defRPr/>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http://www.ipcc.ch/publications_and_data/ar4/wg1/en/ch2s2-9.html" Type="http://schemas.openxmlformats.org/officeDocument/2006/relationships/hyperlink" TargetMode="External" Id="rId2"/><Relationship Target="../notesMasters/notesMaster1.xml" Type="http://schemas.openxmlformats.org/officeDocument/2006/relationships/notesMaster" Id="rId1"/><Relationship Target="http://www.ipcc.ch/publications_and_data/ar4/wg1/en/ch2s2-9-1.html" Type="http://schemas.openxmlformats.org/officeDocument/2006/relationships/hyperlink" TargetMode="External" Id="rId4"/><Relationship Target="http://www.ipcc.ch/publications_and_data/ar4/wg1/en/ch2s2-9.html" Type="http://schemas.openxmlformats.org/officeDocument/2006/relationships/hyperlink" TargetMode="External" Id="rId3"/><Relationship Target="http://www.ipcc.ch/publications_and_data/ar4/wg1/en/figure-2-20.html" Type="http://schemas.openxmlformats.org/officeDocument/2006/relationships/hyperlink" TargetMode="External" Id="rId6"/><Relationship Target="http://www.ipcc.ch/publications_and_data/ar4/wg1/en/ch2s2-9-2.html" Type="http://schemas.openxmlformats.org/officeDocument/2006/relationships/hyperlink" TargetMode="External" Id="rId5"/></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http://www.ipcc.ch/publications_and_data/ar4/wg1/en/ch7s7-es.html"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http://www.google.com.mx/url?sa=t&amp;rct=j&amp;q=global+npp&amp;source=web&amp;cd=10&amp;ved=0CFgQFjAJ&amp;url=http://crssa.rutgers.edu/people/zhangyang/Paper/zhang_Geb.pdf&amp;ei=Yx8OT7P-AcSbsgKzxbXSBQ&amp;usg=AFQjCNE_2hq0Qr8oFcxxybzFu2h-Y-RwLg&amp;sig2=ZH-XiBGvlvJ8Dt-6kSWxCQ&amp;cad=rja"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http://www.nature.com/scitable/knowledge/library/terrestrial-primary-production-fuel-for-life-17567411"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http://sites.google.com/a/alaska.edu/f-stuart-chapin-terry/home/powerpoints-principles-of-ecosystem-ecology"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http://sites.google.com/a/alaska.edu/f-stuart-chapin-terry/home/powerpoints-principles-of-ecosystem-ecology"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6.xml.rels><?xml version="1.0" encoding="UTF-8" standalone="yes"?><Relationships xmlns="http://schemas.openxmlformats.org/package/2006/relationships"><Relationship Target="http://sites.google.com/a/alaska.edu/f-stuart-chapin-terry/home/powerpoints-principles-of-ecosystem-ecology"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77.xml.rels><?xml version="1.0" encoding="UTF-8" standalone="yes"?><Relationships xmlns="http://schemas.openxmlformats.org/package/2006/relationships"><Relationship Target="http://sites.google.com/a/alaska.edu/f-stuart-chapin-terry/home/powerpoints-principles-of-ecosystem-ecology"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78.xml.rels><?xml version="1.0" encoding="UTF-8" standalone="yes"?><Relationships xmlns="http://schemas.openxmlformats.org/package/2006/relationships"><Relationship Target="http://sites.google.com/a/alaska.edu/f-stuart-chapin-terry/home/powerpoints-principles-of-ecosystem-ecology"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7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http://www.theweatherprediction.com/habyhints/52" Type="http://schemas.openxmlformats.org/officeDocument/2006/relationships/hyperlink" TargetMode="External" Id="rId2"/><Relationship Target="../notesMasters/notesMaster1.xml" Type="http://schemas.openxmlformats.org/officeDocument/2006/relationships/notesMaster" Id="rId1"/><Relationship Target="http://www.fao.org/docrep/x0490e/x0490e04.htm" Type="http://schemas.openxmlformats.org/officeDocument/2006/relationships/hyperlink" TargetMode="External" Id="rId3"/></Relationships>
</file>

<file path=ppt/notesSlides/_rels/notesSlide8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 name="Shape 87"/>
        <p:cNvGrpSpPr/>
        <p:nvPr/>
      </p:nvGrpSpPr>
      <p:grpSpPr>
        <a:xfrm>
          <a:off y="0" x="0"/>
          <a:ext cy="0" cx="0"/>
          <a:chOff y="0" x="0"/>
          <a:chExt cy="0" cx="0"/>
        </a:xfrm>
      </p:grpSpPr>
      <p:sp>
        <p:nvSpPr>
          <p:cNvPr id="88" name="Shape 88"/>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
        <p:nvSpPr>
          <p:cNvPr id="89" name="Shape 8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90" name="Shape 90"/>
          <p:cNvSpPr txBox="1"/>
          <p:nvPr>
            <p:ph idx="1" type="body"/>
          </p:nvPr>
        </p:nvSpPr>
        <p:spPr>
          <a:xfrm>
            <a:off y="5078412" x="755650"/>
            <a:ext cy="4810124" cx="6046787"/>
          </a:xfrm>
          <a:prstGeom prst="rect">
            <a:avLst/>
          </a:prstGeom>
          <a:noFill/>
          <a:ln>
            <a:noFill/>
          </a:ln>
        </p:spPr>
        <p:txBody>
          <a:bodyPr bIns="0" rIns="0" lIns="0" tIns="0"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7" name="Shape 147"/>
        <p:cNvGrpSpPr/>
        <p:nvPr/>
      </p:nvGrpSpPr>
      <p:grpSpPr>
        <a:xfrm>
          <a:off y="0" x="0"/>
          <a:ext cy="0" cx="0"/>
          <a:chOff y="0" x="0"/>
          <a:chExt cy="0" cx="0"/>
        </a:xfrm>
      </p:grpSpPr>
      <p:sp>
        <p:nvSpPr>
          <p:cNvPr id="148" name="Shape 14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49" name="Shape 149"/>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Skip over this</a:t>
            </a:r>
          </a:p>
        </p:txBody>
      </p:sp>
      <p:sp>
        <p:nvSpPr>
          <p:cNvPr id="150" name="Shape 15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5" name="Shape 155"/>
        <p:cNvGrpSpPr/>
        <p:nvPr/>
      </p:nvGrpSpPr>
      <p:grpSpPr>
        <a:xfrm>
          <a:off y="0" x="0"/>
          <a:ext cy="0" cx="0"/>
          <a:chOff y="0" x="0"/>
          <a:chExt cy="0" cx="0"/>
        </a:xfrm>
      </p:grpSpPr>
      <p:sp>
        <p:nvSpPr>
          <p:cNvPr id="156" name="Shape 15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57" name="Shape 157"/>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major absorbing (and scattering, other than aerosols) constituents of the atmosphere for shortwave and longwave wavelengths and their impact on atmospheric transmission. … discuss + mention clouds &amp; aerosols</a:t>
            </a:r>
          </a:p>
        </p:txBody>
      </p:sp>
      <p:sp>
        <p:nvSpPr>
          <p:cNvPr id="158" name="Shape 158"/>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2" name="Shape 162"/>
        <p:cNvGrpSpPr/>
        <p:nvPr/>
      </p:nvGrpSpPr>
      <p:grpSpPr>
        <a:xfrm>
          <a:off y="0" x="0"/>
          <a:ext cy="0" cx="0"/>
          <a:chOff y="0" x="0"/>
          <a:chExt cy="0" cx="0"/>
        </a:xfrm>
      </p:grpSpPr>
      <p:sp>
        <p:nvSpPr>
          <p:cNvPr id="163" name="Shape 163"/>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64" name="Shape 16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8" name="Shape 168"/>
        <p:cNvGrpSpPr/>
        <p:nvPr/>
      </p:nvGrpSpPr>
      <p:grpSpPr>
        <a:xfrm>
          <a:off y="0" x="0"/>
          <a:ext cy="0" cx="0"/>
          <a:chOff y="0" x="0"/>
          <a:chExt cy="0" cx="0"/>
        </a:xfrm>
      </p:grpSpPr>
      <p:sp>
        <p:nvSpPr>
          <p:cNvPr id="169" name="Shape 169"/>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70" name="Shape 17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6" name="Shape 176"/>
        <p:cNvGrpSpPr/>
        <p:nvPr/>
      </p:nvGrpSpPr>
      <p:grpSpPr>
        <a:xfrm>
          <a:off y="0" x="0"/>
          <a:ext cy="0" cx="0"/>
          <a:chOff y="0" x="0"/>
          <a:chExt cy="0" cx="0"/>
        </a:xfrm>
      </p:grpSpPr>
      <p:sp>
        <p:nvSpPr>
          <p:cNvPr id="177" name="Shape 17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78" name="Shape 178"/>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1"/>
              <a:t>(a) Global mean radiative forcings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strike="noStrike" u="sng" b="0" cap="none" baseline="0" sz="1800" lang="en-US" i="1">
                <a:solidFill>
                  <a:schemeClr val="hlink"/>
                </a:solidFill>
                <a:hlinkClick r:id="rId2"/>
              </a:rPr>
              <a:t>Section 2.9</a:t>
            </a:r>
            <a:r>
              <a:rPr strike="noStrike" u="none" b="0" cap="none" baseline="0" sz="1800" lang="en-US" i="1"/>
              <a:t>. Errors for CH4, N2O and halocarbons have been combined. The net anthropogenic radiative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strike="noStrike" u="sng" b="0" cap="none" baseline="0" sz="1800" lang="en-US" i="1">
                <a:solidFill>
                  <a:schemeClr val="hlink"/>
                </a:solidFill>
                <a:hlinkClick r:id="rId3"/>
              </a:rPr>
              <a:t>Section 2.9</a:t>
            </a:r>
            <a:r>
              <a:rPr strike="noStrike" u="none" b="0" cap="none" baseline="0" sz="1800" lang="en-US" i="1"/>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radiative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strike="noStrike" u="sng" b="0" cap="none" baseline="0" sz="1800" lang="en-US" i="1">
                <a:solidFill>
                  <a:schemeClr val="hlink"/>
                </a:solidFill>
                <a:hlinkClick r:id="rId4"/>
              </a:rPr>
              <a:t>2.9.1</a:t>
            </a:r>
            <a:r>
              <a:rPr strike="noStrike" u="none" b="0" cap="none" baseline="0" sz="1800" lang="en-US" i="1"/>
              <a:t>, </a:t>
            </a:r>
            <a:r>
              <a:rPr strike="noStrike" u="sng" b="0" cap="none" baseline="0" sz="1800" lang="en-US" i="1">
                <a:solidFill>
                  <a:schemeClr val="hlink"/>
                </a:solidFill>
                <a:hlinkClick r:id="rId5"/>
              </a:rPr>
              <a:t>2.9.2</a:t>
            </a:r>
            <a:r>
              <a:rPr strike="noStrike" u="none" b="0" cap="none" baseline="0" sz="1800" lang="en-US" i="1"/>
              <a:t>; </a:t>
            </a:r>
            <a:r>
              <a:rPr strike="noStrike" u="sng" b="0" cap="none" baseline="0" sz="1800" lang="en-US" i="1">
                <a:solidFill>
                  <a:schemeClr val="hlink"/>
                </a:solidFill>
                <a:hlinkClick r:id="rId6"/>
              </a:rPr>
              <a:t>Figure 2.20</a:t>
            </a:r>
            <a:r>
              <a:rPr strike="noStrike" u="none" b="0" cap="none" baseline="0" sz="1800" lang="en-US" i="1"/>
              <a:t>} </a:t>
            </a:r>
          </a:p>
        </p:txBody>
      </p:sp>
      <p:sp>
        <p:nvSpPr>
          <p:cNvPr id="179" name="Shape 179"/>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3" name="Shape 183"/>
        <p:cNvGrpSpPr/>
        <p:nvPr/>
      </p:nvGrpSpPr>
      <p:grpSpPr>
        <a:xfrm>
          <a:off y="0" x="0"/>
          <a:ext cy="0" cx="0"/>
          <a:chOff y="0" x="0"/>
          <a:chExt cy="0" cx="0"/>
        </a:xfrm>
      </p:grpSpPr>
      <p:sp>
        <p:nvSpPr>
          <p:cNvPr id="184" name="Shape 184"/>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85" name="Shape 18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9" name="Shape 189"/>
        <p:cNvGrpSpPr/>
        <p:nvPr/>
      </p:nvGrpSpPr>
      <p:grpSpPr>
        <a:xfrm>
          <a:off y="0" x="0"/>
          <a:ext cy="0" cx="0"/>
          <a:chOff y="0" x="0"/>
          <a:chExt cy="0" cx="0"/>
        </a:xfrm>
      </p:grpSpPr>
      <p:sp>
        <p:nvSpPr>
          <p:cNvPr id="190" name="Shape 19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91" name="Shape 19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6" name="Shape 196"/>
        <p:cNvGrpSpPr/>
        <p:nvPr/>
      </p:nvGrpSpPr>
      <p:grpSpPr>
        <a:xfrm>
          <a:off y="0" x="0"/>
          <a:ext cy="0" cx="0"/>
          <a:chOff y="0" x="0"/>
          <a:chExt cy="0" cx="0"/>
        </a:xfrm>
      </p:grpSpPr>
      <p:sp>
        <p:nvSpPr>
          <p:cNvPr id="197" name="Shape 19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98" name="Shape 198"/>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1"/>
              <a:t>Global average abundances of the major, well-mixed, long-lived greenhouse gases - carbon dioxide, methane, nitrous oxide, CFC-12 and CFC-11 - from the NOAA global air sampling network are plotted since the beginning of 1979. These gases account for about 96% of the direct radiative forcing by long-lived greenhouse gases since 1750. The remaining 4% is contributed by an assortment of 15 minor halogenated gases (see text). Methane data before 1983 are annual averages from Etheridge et al. (1998), adjusted to the NOAA calibration scale [Dlugokencky et al., 2005].</a:t>
            </a:r>
          </a:p>
        </p:txBody>
      </p:sp>
      <p:sp>
        <p:nvSpPr>
          <p:cNvPr id="199" name="Shape 199"/>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4" name="Shape 204"/>
        <p:cNvGrpSpPr/>
        <p:nvPr/>
      </p:nvGrpSpPr>
      <p:grpSpPr>
        <a:xfrm>
          <a:off y="0" x="0"/>
          <a:ext cy="0" cx="0"/>
          <a:chOff y="0" x="0"/>
          <a:chExt cy="0" cx="0"/>
        </a:xfrm>
      </p:grpSpPr>
      <p:sp>
        <p:nvSpPr>
          <p:cNvPr id="205" name="Shape 20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06" name="Shape 20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1" name="Shape 211"/>
        <p:cNvGrpSpPr/>
        <p:nvPr/>
      </p:nvGrpSpPr>
      <p:grpSpPr>
        <a:xfrm>
          <a:off y="0" x="0"/>
          <a:ext cy="0" cx="0"/>
          <a:chOff y="0" x="0"/>
          <a:chExt cy="0" cx="0"/>
        </a:xfrm>
      </p:grpSpPr>
      <p:sp>
        <p:nvSpPr>
          <p:cNvPr id="212" name="Shape 21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13" name="Shape 213"/>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Fossil fuel bar far largest </a:t>
            </a:r>
          </a:p>
        </p:txBody>
      </p:sp>
      <p:sp>
        <p:nvSpPr>
          <p:cNvPr id="214" name="Shape 214"/>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4" name="Shape 94"/>
        <p:cNvGrpSpPr/>
        <p:nvPr/>
      </p:nvGrpSpPr>
      <p:grpSpPr>
        <a:xfrm>
          <a:off y="0" x="0"/>
          <a:ext cy="0" cx="0"/>
          <a:chOff y="0" x="0"/>
          <a:chExt cy="0" cx="0"/>
        </a:xfrm>
      </p:grpSpPr>
      <p:sp>
        <p:nvSpPr>
          <p:cNvPr id="95" name="Shape 9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96" name="Shape 9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9" name="Shape 219"/>
        <p:cNvGrpSpPr/>
        <p:nvPr/>
      </p:nvGrpSpPr>
      <p:grpSpPr>
        <a:xfrm>
          <a:off y="0" x="0"/>
          <a:ext cy="0" cx="0"/>
          <a:chOff y="0" x="0"/>
          <a:chExt cy="0" cx="0"/>
        </a:xfrm>
      </p:grpSpPr>
      <p:sp>
        <p:nvSpPr>
          <p:cNvPr id="220" name="Shape 22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21" name="Shape 22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7" name="Shape 227"/>
        <p:cNvGrpSpPr/>
        <p:nvPr/>
      </p:nvGrpSpPr>
      <p:grpSpPr>
        <a:xfrm>
          <a:off y="0" x="0"/>
          <a:ext cy="0" cx="0"/>
          <a:chOff y="0" x="0"/>
          <a:chExt cy="0" cx="0"/>
        </a:xfrm>
      </p:grpSpPr>
      <p:sp>
        <p:nvSpPr>
          <p:cNvPr id="228" name="Shape 22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29" name="Shape 22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4" name="Shape 234"/>
        <p:cNvGrpSpPr/>
        <p:nvPr/>
      </p:nvGrpSpPr>
      <p:grpSpPr>
        <a:xfrm>
          <a:off y="0" x="0"/>
          <a:ext cy="0" cx="0"/>
          <a:chOff y="0" x="0"/>
          <a:chExt cy="0" cx="0"/>
        </a:xfrm>
      </p:grpSpPr>
      <p:sp>
        <p:nvSpPr>
          <p:cNvPr id="235" name="Shape 23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36" name="Shape 236"/>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Per capita emissions top 5 countries</a:t>
            </a:r>
          </a:p>
        </p:txBody>
      </p:sp>
      <p:sp>
        <p:nvSpPr>
          <p:cNvPr id="237" name="Shape 23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2" name="Shape 242"/>
        <p:cNvGrpSpPr/>
        <p:nvPr/>
      </p:nvGrpSpPr>
      <p:grpSpPr>
        <a:xfrm>
          <a:off y="0" x="0"/>
          <a:ext cy="0" cx="0"/>
          <a:chOff y="0" x="0"/>
          <a:chExt cy="0" cx="0"/>
        </a:xfrm>
      </p:grpSpPr>
      <p:sp>
        <p:nvSpPr>
          <p:cNvPr id="243" name="Shape 24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44" name="Shape 244"/>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Population top 5 countires</a:t>
            </a:r>
          </a:p>
        </p:txBody>
      </p:sp>
      <p:sp>
        <p:nvSpPr>
          <p:cNvPr id="245" name="Shape 24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9" name="Shape 249"/>
        <p:cNvGrpSpPr/>
        <p:nvPr/>
      </p:nvGrpSpPr>
      <p:grpSpPr>
        <a:xfrm>
          <a:off y="0" x="0"/>
          <a:ext cy="0" cx="0"/>
          <a:chOff y="0" x="0"/>
          <a:chExt cy="0" cx="0"/>
        </a:xfrm>
      </p:grpSpPr>
      <p:sp>
        <p:nvSpPr>
          <p:cNvPr id="250" name="Shape 25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51" name="Shape 25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5" name="Shape 255"/>
        <p:cNvGrpSpPr/>
        <p:nvPr/>
      </p:nvGrpSpPr>
      <p:grpSpPr>
        <a:xfrm>
          <a:off y="0" x="0"/>
          <a:ext cy="0" cx="0"/>
          <a:chOff y="0" x="0"/>
          <a:chExt cy="0" cx="0"/>
        </a:xfrm>
      </p:grpSpPr>
      <p:sp>
        <p:nvSpPr>
          <p:cNvPr id="256" name="Shape 256"/>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57" name="Shape 25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2" name="Shape 262"/>
        <p:cNvGrpSpPr/>
        <p:nvPr/>
      </p:nvGrpSpPr>
      <p:grpSpPr>
        <a:xfrm>
          <a:off y="0" x="0"/>
          <a:ext cy="0" cx="0"/>
          <a:chOff y="0" x="0"/>
          <a:chExt cy="0" cx="0"/>
        </a:xfrm>
      </p:grpSpPr>
      <p:sp>
        <p:nvSpPr>
          <p:cNvPr id="263" name="Shape 263"/>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64" name="Shape 26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8" name="Shape 268"/>
        <p:cNvGrpSpPr/>
        <p:nvPr/>
      </p:nvGrpSpPr>
      <p:grpSpPr>
        <a:xfrm>
          <a:off y="0" x="0"/>
          <a:ext cy="0" cx="0"/>
          <a:chOff y="0" x="0"/>
          <a:chExt cy="0" cx="0"/>
        </a:xfrm>
      </p:grpSpPr>
      <p:sp>
        <p:nvSpPr>
          <p:cNvPr id="269" name="Shape 269"/>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70" name="Shape 27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4" name="Shape 274"/>
        <p:cNvGrpSpPr/>
        <p:nvPr/>
      </p:nvGrpSpPr>
      <p:grpSpPr>
        <a:xfrm>
          <a:off y="0" x="0"/>
          <a:ext cy="0" cx="0"/>
          <a:chOff y="0" x="0"/>
          <a:chExt cy="0" cx="0"/>
        </a:xfrm>
      </p:grpSpPr>
      <p:sp>
        <p:nvSpPr>
          <p:cNvPr id="275" name="Shape 27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76" name="Shape 276"/>
          <p:cNvSpPr txBox="1"/>
          <p:nvPr>
            <p:ph idx="1" type="body"/>
          </p:nvPr>
        </p:nvSpPr>
        <p:spPr>
          <a:xfrm>
            <a:off y="5078412" x="755650"/>
            <a:ext cy="4810124" cx="6046787"/>
          </a:xfrm>
          <a:prstGeom prst="rect">
            <a:avLst/>
          </a:prstGeom>
          <a:noFill/>
          <a:ln>
            <a:noFill/>
          </a:ln>
        </p:spPr>
        <p:txBody>
          <a:bodyPr bIns="0" rIns="0" lIns="0" tIns="0" anchor="t" anchorCtr="0">
            <a:noAutofit/>
          </a:bodyPr>
          <a:lstStyle/>
          <a:p/>
        </p:txBody>
      </p:sp>
      <p:sp>
        <p:nvSpPr>
          <p:cNvPr id="277" name="Shape 27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1" name="Shape 281"/>
        <p:cNvGrpSpPr/>
        <p:nvPr/>
      </p:nvGrpSpPr>
      <p:grpSpPr>
        <a:xfrm>
          <a:off y="0" x="0"/>
          <a:ext cy="0" cx="0"/>
          <a:chOff y="0" x="0"/>
          <a:chExt cy="0" cx="0"/>
        </a:xfrm>
      </p:grpSpPr>
      <p:sp>
        <p:nvSpPr>
          <p:cNvPr id="282" name="Shape 28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83" name="Shape 28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0" name="Shape 100"/>
        <p:cNvGrpSpPr/>
        <p:nvPr/>
      </p:nvGrpSpPr>
      <p:grpSpPr>
        <a:xfrm>
          <a:off y="0" x="0"/>
          <a:ext cy="0" cx="0"/>
          <a:chOff y="0" x="0"/>
          <a:chExt cy="0" cx="0"/>
        </a:xfrm>
      </p:grpSpPr>
      <p:sp>
        <p:nvSpPr>
          <p:cNvPr id="101" name="Shape 101"/>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02" name="Shape 10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7" name="Shape 287"/>
        <p:cNvGrpSpPr/>
        <p:nvPr/>
      </p:nvGrpSpPr>
      <p:grpSpPr>
        <a:xfrm>
          <a:off y="0" x="0"/>
          <a:ext cy="0" cx="0"/>
          <a:chOff y="0" x="0"/>
          <a:chExt cy="0" cx="0"/>
        </a:xfrm>
      </p:grpSpPr>
      <p:sp>
        <p:nvSpPr>
          <p:cNvPr id="288" name="Shape 28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89" name="Shape 28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4" name="Shape 294"/>
        <p:cNvGrpSpPr/>
        <p:nvPr/>
      </p:nvGrpSpPr>
      <p:grpSpPr>
        <a:xfrm>
          <a:off y="0" x="0"/>
          <a:ext cy="0" cx="0"/>
          <a:chOff y="0" x="0"/>
          <a:chExt cy="0" cx="0"/>
        </a:xfrm>
      </p:grpSpPr>
      <p:sp>
        <p:nvSpPr>
          <p:cNvPr id="295" name="Shape 29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96" name="Shape 296"/>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1"/>
              <a:t>This diagram of the fast carbon cycle shows the movement of carbon between land, atmosphere, and oceans. Yellow numbers are natural fluxes, and red are human contributions in gigatons of carbon per year. White numbers indicate stored carbon</a:t>
            </a:r>
          </a:p>
        </p:txBody>
      </p:sp>
      <p:sp>
        <p:nvSpPr>
          <p:cNvPr id="297" name="Shape 29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2" name="Shape 302"/>
        <p:cNvGrpSpPr/>
        <p:nvPr/>
      </p:nvGrpSpPr>
      <p:grpSpPr>
        <a:xfrm>
          <a:off y="0" x="0"/>
          <a:ext cy="0" cx="0"/>
          <a:chOff y="0" x="0"/>
          <a:chExt cy="0" cx="0"/>
        </a:xfrm>
      </p:grpSpPr>
      <p:sp>
        <p:nvSpPr>
          <p:cNvPr id="303" name="Shape 30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04" name="Shape 304"/>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The annual mean growth rate of CO2 in the atmosphere is around 2 ppmv of CO2, from which it can be inferred that just over 2 ppmv of CO2 must enter other fast pools of carbon.</a:t>
            </a:r>
          </a:p>
        </p:txBody>
      </p:sp>
      <p:sp>
        <p:nvSpPr>
          <p:cNvPr id="305" name="Shape 30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0" name="Shape 310"/>
        <p:cNvGrpSpPr/>
        <p:nvPr/>
      </p:nvGrpSpPr>
      <p:grpSpPr>
        <a:xfrm>
          <a:off y="0" x="0"/>
          <a:ext cy="0" cx="0"/>
          <a:chOff y="0" x="0"/>
          <a:chExt cy="0" cx="0"/>
        </a:xfrm>
      </p:grpSpPr>
      <p:sp>
        <p:nvSpPr>
          <p:cNvPr id="311" name="Shape 31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12" name="Shape 312"/>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The figures given by the IPCC in </a:t>
            </a:r>
            <a:r>
              <a:rPr strike="noStrike" u="sng" b="0" cap="none" baseline="0" sz="1800" lang="en-US" i="0">
                <a:solidFill>
                  <a:schemeClr val="hlink"/>
                </a:solidFill>
                <a:hlinkClick r:id="rId2"/>
              </a:rPr>
              <a:t>AR4</a:t>
            </a:r>
            <a:r>
              <a:rPr strike="noStrike" u="none" b="0" cap="none" baseline="0" sz="1800" lang="en-US" i="0"/>
              <a:t> are 4.1 +/- 0.1 GtC y-1 annual mean CO2 growth rate for the period 2000 to 2005 with annual emissions from fossil fuel burning and cement production at 7.2 +/- 0.3 GtC y-1 for that same period. The sink to the ocean carbon pool is estimated as 2.2 +/- 0.5 GtC y-1 and that to the land pool as 0.9 +/- 0.6 GtC y-1 (0.9 + 2.2 + 4.1 = 7.2).</a:t>
            </a:r>
          </a:p>
          <a:p>
            <a:pPr>
              <a:buNone/>
            </a:pPr>
            <a:r>
              <a:rPr strike="noStrike" u="none" b="0" cap="none" baseline="0" sz="1800" lang="en-US" i="0"/>
              <a:t>For example, the land sink of around 0.9 +/- 0.6 GtCy-1 is itself composed of a balance between a primary production land sink and a land use change source.</a:t>
            </a:r>
          </a:p>
        </p:txBody>
      </p:sp>
      <p:sp>
        <p:nvSpPr>
          <p:cNvPr id="313" name="Shape 313"/>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0" name="Shape 320"/>
        <p:cNvGrpSpPr/>
        <p:nvPr/>
      </p:nvGrpSpPr>
      <p:grpSpPr>
        <a:xfrm>
          <a:off y="0" x="0"/>
          <a:ext cy="0" cx="0"/>
          <a:chOff y="0" x="0"/>
          <a:chExt cy="0" cx="0"/>
        </a:xfrm>
      </p:grpSpPr>
      <p:sp>
        <p:nvSpPr>
          <p:cNvPr id="321" name="Shape 321"/>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
        <p:nvSpPr>
          <p:cNvPr id="322" name="Shape 32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323" name="Shape 323"/>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260718" marL="260718">
              <a:spcBef>
                <a:spcPts val="0"/>
              </a:spcBef>
              <a:buSzPct val="25000"/>
              <a:buNone/>
            </a:pPr>
            <a:r>
              <a:rPr strike="noStrike" u="none" b="0" cap="none" baseline="0" sz="1800" lang="en-US" i="0">
                <a:latin typeface="Calibri"/>
                <a:ea typeface="Calibri"/>
                <a:cs typeface="Calibri"/>
                <a:sym typeface="Calibri"/>
              </a:rPr>
              <a:t>Values from IPCC 2007 – average for 90s</a:t>
            </a:r>
          </a:p>
          <a:p>
            <a:pPr algn="l" rtl="0" lvl="0" marR="0" indent="-260718" marL="260718">
              <a:buClr>
                <a:srgbClr val="000000"/>
              </a:buClr>
              <a:buSzPct val="100000"/>
              <a:buFont typeface="Calibri"/>
              <a:buAutoNum type="arabicPeriod"/>
            </a:pPr>
            <a:r>
              <a:rPr strike="noStrike" u="none" b="0" cap="none" baseline="0" sz="1800" lang="en-US" i="0">
                <a:latin typeface="Calibri"/>
                <a:ea typeface="Calibri"/>
                <a:cs typeface="Calibri"/>
                <a:sym typeface="Calibri"/>
              </a:rPr>
              <a:t>FF</a:t>
            </a:r>
          </a:p>
          <a:p>
            <a:pPr algn="l" rtl="0" lvl="0" marR="0" indent="-260718" marL="260718">
              <a:buClr>
                <a:srgbClr val="000000"/>
              </a:buClr>
              <a:buSzPct val="100000"/>
              <a:buFont typeface="Calibri"/>
              <a:buAutoNum type="arabicPeriod"/>
            </a:pPr>
            <a:r>
              <a:rPr strike="noStrike" u="none" b="0" cap="none" baseline="0" sz="1800" lang="en-US" i="0">
                <a:latin typeface="Calibri"/>
                <a:ea typeface="Calibri"/>
                <a:cs typeface="Calibri"/>
                <a:sym typeface="Calibri"/>
              </a:rPr>
              <a:t>Atmos increase</a:t>
            </a:r>
          </a:p>
          <a:p>
            <a:pPr algn="l" rtl="0" lvl="0" marR="0" indent="-260718" marL="260718">
              <a:buClr>
                <a:srgbClr val="000000"/>
              </a:buClr>
              <a:buSzPct val="100000"/>
              <a:buFont typeface="Calibri"/>
              <a:buAutoNum type="arabicPeriod"/>
            </a:pPr>
            <a:r>
              <a:rPr strike="noStrike" u="none" b="0" cap="none" baseline="0" sz="1800" lang="en-US" i="0">
                <a:latin typeface="Calibri"/>
                <a:ea typeface="Calibri"/>
                <a:cs typeface="Calibri"/>
                <a:sym typeface="Calibri"/>
              </a:rPr>
              <a:t>Balance made up by net flows to ocean and land</a:t>
            </a:r>
          </a:p>
          <a:p>
            <a:pPr algn="l" rtl="0" lvl="0" marR="0" indent="-260718" marL="260718">
              <a:buSzPct val="25000"/>
              <a:buNone/>
            </a:pPr>
            <a:r>
              <a:rPr strike="noStrike" u="none" b="0" cap="none" baseline="0" sz="1800" lang="en-US" i="0">
                <a:latin typeface="Calibri"/>
                <a:ea typeface="Calibri"/>
                <a:cs typeface="Calibri"/>
                <a:sym typeface="Calibri"/>
              </a:rPr>
              <a:t>Important to note that the net flux to the land has 2 components</a:t>
            </a:r>
          </a:p>
          <a:p>
            <a:pPr algn="l" rtl="0" lvl="0" marR="0" indent="-260718" marL="260718">
              <a:buClr>
                <a:srgbClr val="000000"/>
              </a:buClr>
              <a:buSzPct val="100000"/>
              <a:buFont typeface="Calibri"/>
              <a:buAutoNum type="alphaLcPeriod"/>
            </a:pPr>
            <a:r>
              <a:rPr strike="noStrike" u="none" b="0" cap="none" baseline="0" sz="1800" lang="en-US" i="0">
                <a:latin typeface="Calibri"/>
                <a:ea typeface="Calibri"/>
                <a:cs typeface="Calibri"/>
                <a:sym typeface="Calibri"/>
              </a:rPr>
              <a:t>Anthropogenic source (LUC – not just fire)</a:t>
            </a:r>
          </a:p>
          <a:p>
            <a:pPr algn="l" rtl="0" lvl="0" marR="0" indent="-260718" marL="260718">
              <a:buClr>
                <a:srgbClr val="000000"/>
              </a:buClr>
              <a:buSzPct val="100000"/>
              <a:buFont typeface="Calibri"/>
              <a:buAutoNum type="alphaLcPeriod"/>
            </a:pPr>
            <a:r>
              <a:rPr strike="noStrike" u="none" b="0" cap="none" baseline="0" sz="1800" lang="en-US" i="0">
                <a:latin typeface="Calibri"/>
                <a:ea typeface="Calibri"/>
                <a:cs typeface="Calibri"/>
                <a:sym typeface="Calibri"/>
              </a:rPr>
              <a:t>Sink term, some of which is die to forest growth</a:t>
            </a:r>
          </a:p>
          <a:p>
            <a:r>
              <a:t/>
            </a:r>
          </a:p>
          <a:p>
            <a:pPr algn="l" rtl="0" lvl="0" marR="0" indent="-260718" marL="260718">
              <a:buSzPct val="25000"/>
              <a:buNone/>
            </a:pPr>
            <a:r>
              <a:rPr strike="noStrike" u="none" b="0" cap="none" baseline="0" sz="1800" lang="en-US" i="0">
                <a:latin typeface="Calibri"/>
                <a:ea typeface="Calibri"/>
                <a:cs typeface="Calibri"/>
                <a:sym typeface="Calibri"/>
              </a:rPr>
              <a:t>Also shown on slide are C pools</a:t>
            </a:r>
          </a:p>
          <a:p>
            <a:pPr algn="l" rtl="0" lvl="0" marR="0" indent="-260718" marL="260718">
              <a:buClr>
                <a:srgbClr val="000000"/>
              </a:buClr>
              <a:buSzPct val="100000"/>
              <a:buFont typeface="Calibri"/>
              <a:buAutoNum type="alphaLcPeriod"/>
            </a:pPr>
            <a:r>
              <a:rPr strike="noStrike" u="none" b="0" cap="none" baseline="0" sz="1800" lang="en-US" i="0">
                <a:latin typeface="Calibri"/>
                <a:ea typeface="Calibri"/>
                <a:cs typeface="Calibri"/>
                <a:sym typeface="Calibri"/>
              </a:rPr>
              <a:t>600 Gtc in veg biomass, comparable to atmos</a:t>
            </a:r>
          </a:p>
          <a:p>
            <a:pPr algn="l" rtl="0" lvl="0" marR="0" indent="-260718" marL="260718">
              <a:buClr>
                <a:srgbClr val="000000"/>
              </a:buClr>
              <a:buSzPct val="100000"/>
              <a:buFont typeface="Calibri"/>
              <a:buAutoNum type="alphaLcPeriod"/>
            </a:pPr>
            <a:r>
              <a:rPr strike="noStrike" u="none" b="0" cap="none" baseline="0" sz="1800" lang="en-US" i="0">
                <a:latin typeface="Calibri"/>
                <a:ea typeface="Calibri"/>
                <a:cs typeface="Calibri"/>
                <a:sym typeface="Calibri"/>
              </a:rPr>
              <a:t>Soils poll, 3 times larger , but less mobile on annual to decadal t-scales</a:t>
            </a:r>
          </a:p>
          <a:p>
            <a:r>
              <a:t/>
            </a:r>
          </a:p>
          <a:p>
            <a:pPr algn="l" rtl="0" lvl="0" marR="0" indent="-260718" marL="260718">
              <a:buSzPct val="25000"/>
              <a:buNone/>
            </a:pPr>
            <a:r>
              <a:rPr strike="noStrike" u="none" b="0" cap="none" baseline="0" sz="1800" lang="en-US" i="0">
                <a:latin typeface="Calibri"/>
                <a:ea typeface="Calibri"/>
                <a:cs typeface="Calibri"/>
                <a:sym typeface="Calibri"/>
              </a:rPr>
              <a:t>BIOMASS addresses the veg. carbon pools and fluxes associated with forests</a:t>
            </a:r>
          </a:p>
          <a:p>
            <a:r>
              <a:t/>
            </a:r>
          </a:p>
          <a:p>
            <a:pPr algn="l" rtl="0" lvl="0" marR="0" indent="-260718" marL="260718">
              <a:buSzPct val="25000"/>
              <a:buNone/>
            </a:pPr>
            <a:r>
              <a:rPr strike="noStrike" u="none" b="0" cap="none" baseline="0" sz="1800" lang="en-US" i="0">
                <a:latin typeface="Calibri"/>
                <a:ea typeface="Calibri"/>
                <a:cs typeface="Calibri"/>
                <a:sym typeface="Calibri"/>
              </a:rPr>
              <a:t>Link: I now want to focus on the uncertainties in the fluxes</a:t>
            </a:r>
          </a:p>
          <a:p>
            <a:r>
              <a:t/>
            </a:r>
          </a:p>
          <a:p>
            <a:r>
              <a:t/>
            </a:r>
          </a:p>
          <a:p>
            <a:r>
              <a:t/>
            </a:r>
          </a:p>
          <a:p>
            <a:r>
              <a:t/>
            </a:r>
          </a:p>
          <a:p>
            <a:r>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4" name="Shape 374"/>
        <p:cNvGrpSpPr/>
        <p:nvPr/>
      </p:nvGrpSpPr>
      <p:grpSpPr>
        <a:xfrm>
          <a:off y="0" x="0"/>
          <a:ext cy="0" cx="0"/>
          <a:chOff y="0" x="0"/>
          <a:chExt cy="0" cx="0"/>
        </a:xfrm>
      </p:grpSpPr>
      <p:sp>
        <p:nvSpPr>
          <p:cNvPr id="375" name="Shape 37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
        <p:nvSpPr>
          <p:cNvPr id="376" name="Shape 37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377" name="Shape 377"/>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260718" marL="260718">
              <a:spcBef>
                <a:spcPts val="0"/>
              </a:spcBef>
              <a:buClr>
                <a:srgbClr val="000000"/>
              </a:buClr>
              <a:buSzPct val="100000"/>
              <a:buFont typeface="Calibri"/>
              <a:buAutoNum type="arabicPeriod"/>
            </a:pPr>
            <a:r>
              <a:rPr strike="noStrike" u="none" b="0" cap="none" baseline="0" sz="1800" lang="en-US" i="0">
                <a:latin typeface="Calibri"/>
                <a:ea typeface="Calibri"/>
                <a:cs typeface="Calibri"/>
                <a:sym typeface="Calibri"/>
              </a:rPr>
              <a:t>Good measurements and error estimates. Note error bars  –  ~20% for ocean.</a:t>
            </a:r>
          </a:p>
          <a:p>
            <a:pPr algn="l" rtl="0" lvl="0" marR="0" indent="-260718" marL="260718">
              <a:buClr>
                <a:srgbClr val="000000"/>
              </a:buClr>
              <a:buSzPct val="100000"/>
              <a:buFont typeface="Calibri"/>
              <a:buAutoNum type="arabicPeriod"/>
            </a:pPr>
            <a:r>
              <a:rPr strike="noStrike" u="none" b="0" cap="none" baseline="0" sz="1800" lang="en-US" i="0">
                <a:latin typeface="Calibri"/>
                <a:ea typeface="Calibri"/>
                <a:cs typeface="Calibri"/>
                <a:sym typeface="Calibri"/>
              </a:rPr>
              <a:t>Anthropogenic sources not complete – need LUC (mainly trop deforestation)</a:t>
            </a:r>
          </a:p>
          <a:p>
            <a:pPr algn="l" rtl="0" lvl="0" marR="0" indent="-260718" marL="260718">
              <a:buClr>
                <a:srgbClr val="000000"/>
              </a:buClr>
              <a:buSzPct val="100000"/>
              <a:buFont typeface="Calibri"/>
              <a:buAutoNum type="arabicPeriod"/>
            </a:pPr>
            <a:r>
              <a:rPr strike="noStrike" u="none" b="0" cap="none" baseline="0" sz="1800" lang="en-US" i="0">
                <a:latin typeface="Calibri"/>
                <a:ea typeface="Calibri"/>
                <a:cs typeface="Calibri"/>
                <a:sym typeface="Calibri"/>
              </a:rPr>
              <a:t>In IPCC, no error bars on this estimate, just a range, from low to high</a:t>
            </a:r>
          </a:p>
          <a:p>
            <a:pPr algn="l" rtl="0" lvl="0" marR="0" indent="-260718" marL="260718">
              <a:buClr>
                <a:srgbClr val="000000"/>
              </a:buClr>
              <a:buSzPct val="100000"/>
              <a:buFont typeface="Calibri"/>
              <a:buAutoNum type="arabicPeriod"/>
            </a:pPr>
            <a:r>
              <a:rPr strike="noStrike" u="none" b="0" cap="none" baseline="0" sz="1800" lang="en-US" i="0">
                <a:latin typeface="Calibri"/>
                <a:ea typeface="Calibri"/>
                <a:cs typeface="Calibri"/>
                <a:sym typeface="Calibri"/>
              </a:rPr>
              <a:t>Here’s low; for the budget to balance this implies a sink term as shown.</a:t>
            </a:r>
          </a:p>
          <a:p>
            <a:pPr algn="l" rtl="0" lvl="0" marR="0" indent="-260718" marL="260718">
              <a:buClr>
                <a:srgbClr val="000000"/>
              </a:buClr>
              <a:buSzPct val="100000"/>
              <a:buFont typeface="Calibri"/>
              <a:buAutoNum type="arabicPeriod"/>
            </a:pPr>
            <a:r>
              <a:rPr strike="noStrike" u="none" b="0" cap="none" baseline="0" sz="1800" lang="en-US" i="0">
                <a:latin typeface="Calibri"/>
                <a:ea typeface="Calibri"/>
                <a:cs typeface="Calibri"/>
                <a:sym typeface="Calibri"/>
              </a:rPr>
              <a:t>Here’s the high, and the corresponding sink term</a:t>
            </a:r>
          </a:p>
          <a:p>
            <a:r>
              <a:t/>
            </a:r>
          </a:p>
          <a:p>
            <a:pPr algn="l" rtl="0" lvl="0" marR="0" indent="-260718" marL="260718">
              <a:buSzPct val="25000"/>
              <a:buNone/>
            </a:pPr>
            <a:r>
              <a:rPr strike="noStrike" u="none" b="0" cap="none" baseline="0" sz="1800" lang="en-US" i="0">
                <a:latin typeface="Calibri"/>
                <a:ea typeface="Calibri"/>
                <a:cs typeface="Calibri"/>
                <a:sym typeface="Calibri"/>
              </a:rPr>
              <a:t>If we think of the LUC range as uncertainty, it is about 70% - much greater than for the ocean flux. It dominates the error budget .</a:t>
            </a:r>
          </a:p>
          <a:p>
            <a:pPr algn="l" rtl="0" lvl="0" marR="0" indent="-260718" marL="260718">
              <a:buSzPct val="25000"/>
              <a:buNone/>
            </a:pPr>
            <a:r>
              <a:rPr strike="noStrike" u="none" b="0" cap="none" baseline="0" sz="1800" lang="en-US" i="0">
                <a:latin typeface="Calibri"/>
                <a:ea typeface="Calibri"/>
                <a:cs typeface="Calibri"/>
                <a:sym typeface="Calibri"/>
              </a:rPr>
              <a:t>The sink term is a residual, just to make things balance. Since we have little idea of its actual magnitude, explaining it is fraught with uncertainty. Certainly uptake into biomass is part of this term</a:t>
            </a:r>
          </a:p>
          <a:p>
            <a:r>
              <a:t/>
            </a:r>
          </a:p>
          <a:p>
            <a:pPr algn="l" rtl="0" lvl="0" marR="0" indent="-260718" marL="260718">
              <a:buSzPct val="25000"/>
              <a:buNone/>
            </a:pPr>
            <a:r>
              <a:rPr strike="noStrike" u="none" b="0" cap="none" baseline="0" sz="1800" lang="en-US" i="0">
                <a:latin typeface="Calibri"/>
                <a:ea typeface="Calibri"/>
                <a:cs typeface="Calibri"/>
                <a:sym typeface="Calibri"/>
              </a:rPr>
              <a:t>Will talk about biomass in context of 2 top boxes; the left is a decrease in biomass, part of the right is forest growth.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4" name="Shape 384"/>
        <p:cNvGrpSpPr/>
        <p:nvPr/>
      </p:nvGrpSpPr>
      <p:grpSpPr>
        <a:xfrm>
          <a:off y="0" x="0"/>
          <a:ext cy="0" cx="0"/>
          <a:chOff y="0" x="0"/>
          <a:chExt cy="0" cx="0"/>
        </a:xfrm>
      </p:grpSpPr>
      <p:sp>
        <p:nvSpPr>
          <p:cNvPr id="385" name="Shape 38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
        <p:nvSpPr>
          <p:cNvPr id="386" name="Shape 38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miter/>
            <a:headEnd w="med" len="med" type="none"/>
            <a:tailEnd w="med" len="med" type="none"/>
          </a:ln>
        </p:spPr>
      </p:sp>
      <p:sp>
        <p:nvSpPr>
          <p:cNvPr id="387" name="Shape 387"/>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latin typeface="Calibri"/>
                <a:ea typeface="Calibri"/>
                <a:cs typeface="Calibri"/>
                <a:sym typeface="Calibri"/>
              </a:rPr>
              <a:t>Uncertainty of 1 GtC pa due entirely to uncertainty in mean biomass</a:t>
            </a:r>
          </a:p>
          <a:p>
            <a:pPr>
              <a:buNone/>
            </a:pPr>
            <a:r>
              <a:rPr strike="noStrike" u="none" b="0" cap="none" baseline="0" sz="1800" lang="en-US" i="0">
                <a:latin typeface="Calibri"/>
                <a:ea typeface="Calibri"/>
                <a:cs typeface="Calibri"/>
                <a:sym typeface="Calibri"/>
              </a:rPr>
              <a:t>Also, note that these calculations take no account of the possibility that deforestaion may preferentially take areas of high or low biomass</a:t>
            </a:r>
          </a:p>
          <a:p>
            <a:r>
              <a:t/>
            </a:r>
          </a:p>
          <a:p>
            <a:pPr>
              <a:buNone/>
            </a:pPr>
            <a:r>
              <a:rPr strike="noStrike" u="none" b="0" cap="none" baseline="0" sz="1800" lang="en-US" i="0">
                <a:latin typeface="Calibri"/>
                <a:ea typeface="Calibri"/>
                <a:cs typeface="Calibri"/>
                <a:sym typeface="Calibri"/>
              </a:rPr>
              <a:t>To do this properly, we need </a:t>
            </a:r>
          </a:p>
          <a:p>
            <a:pPr>
              <a:buNone/>
            </a:pPr>
            <a:r>
              <a:rPr strike="noStrike" u="none" b="0" cap="none" baseline="0" sz="1800" lang="en-US" i="0">
                <a:latin typeface="Calibri"/>
                <a:ea typeface="Calibri"/>
                <a:cs typeface="Calibri"/>
                <a:sym typeface="Calibri"/>
              </a:rPr>
              <a:t>Maps of biomass to know what has actually been deforestsed</a:t>
            </a:r>
          </a:p>
          <a:p>
            <a:pPr>
              <a:buNone/>
            </a:pPr>
            <a:r>
              <a:rPr strike="noStrike" u="none" b="0" cap="none" baseline="0" sz="1800" lang="en-US" i="0">
                <a:latin typeface="Calibri"/>
                <a:ea typeface="Calibri"/>
                <a:cs typeface="Calibri"/>
                <a:sym typeface="Calibri"/>
              </a:rPr>
              <a:t>Scale of maps need to be comparable with the deforestation process – around 100 m</a:t>
            </a:r>
          </a:p>
          <a:p>
            <a:pPr>
              <a:buNone/>
            </a:pPr>
            <a:r>
              <a:rPr strike="noStrike" u="none" b="0" cap="none" baseline="0" sz="1800" lang="en-US" i="0">
                <a:latin typeface="Calibri"/>
                <a:ea typeface="Calibri"/>
                <a:cs typeface="Calibri"/>
                <a:sym typeface="Calibri"/>
              </a:rPr>
              <a:t>Check values of area deforested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3" name="Shape 393"/>
        <p:cNvGrpSpPr/>
        <p:nvPr/>
      </p:nvGrpSpPr>
      <p:grpSpPr>
        <a:xfrm>
          <a:off y="0" x="0"/>
          <a:ext cy="0" cx="0"/>
          <a:chOff y="0" x="0"/>
          <a:chExt cy="0" cx="0"/>
        </a:xfrm>
      </p:grpSpPr>
      <p:sp>
        <p:nvSpPr>
          <p:cNvPr id="394" name="Shape 39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95" name="Shape 395"/>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Explain .. Daytime flux positive, nighttime negative … GPP photosynthesis &amp; (autotrophic) respiration</a:t>
            </a:r>
          </a:p>
        </p:txBody>
      </p:sp>
      <p:sp>
        <p:nvSpPr>
          <p:cNvPr id="396" name="Shape 396"/>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1" name="Shape 401"/>
        <p:cNvGrpSpPr/>
        <p:nvPr/>
      </p:nvGrpSpPr>
      <p:grpSpPr>
        <a:xfrm>
          <a:off y="0" x="0"/>
          <a:ext cy="0" cx="0"/>
          <a:chOff y="0" x="0"/>
          <a:chExt cy="0" cx="0"/>
        </a:xfrm>
      </p:grpSpPr>
      <p:sp>
        <p:nvSpPr>
          <p:cNvPr id="402" name="Shape 40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03" name="Shape 403"/>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Assumed approx 0.5 but can vary significantly</a:t>
            </a:r>
          </a:p>
          <a:p>
            <a:pPr>
              <a:buNone/>
            </a:pPr>
            <a:r>
              <a:rPr strike="noStrike" u="none" b="0" cap="none" baseline="0" sz="1800" lang="en-US" i="0"/>
              <a:t>CUE is C use efficiency</a:t>
            </a:r>
          </a:p>
        </p:txBody>
      </p:sp>
      <p:sp>
        <p:nvSpPr>
          <p:cNvPr id="404" name="Shape 404"/>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9" name="Shape 409"/>
        <p:cNvGrpSpPr/>
        <p:nvPr/>
      </p:nvGrpSpPr>
      <p:grpSpPr>
        <a:xfrm>
          <a:off y="0" x="0"/>
          <a:ext cy="0" cx="0"/>
          <a:chOff y="0" x="0"/>
          <a:chExt cy="0" cx="0"/>
        </a:xfrm>
      </p:grpSpPr>
      <p:sp>
        <p:nvSpPr>
          <p:cNvPr id="410" name="Shape 41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11" name="Shape 411"/>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Zhang et al GCB 2009</a:t>
            </a:r>
          </a:p>
        </p:txBody>
      </p:sp>
      <p:sp>
        <p:nvSpPr>
          <p:cNvPr id="412" name="Shape 412"/>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6" name="Shape 106"/>
        <p:cNvGrpSpPr/>
        <p:nvPr/>
      </p:nvGrpSpPr>
      <p:grpSpPr>
        <a:xfrm>
          <a:off y="0" x="0"/>
          <a:ext cy="0" cx="0"/>
          <a:chOff y="0" x="0"/>
          <a:chExt cy="0" cx="0"/>
        </a:xfrm>
      </p:grpSpPr>
      <p:sp>
        <p:nvSpPr>
          <p:cNvPr id="107" name="Shape 107"/>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08" name="Shape 10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7" name="Shape 417"/>
        <p:cNvGrpSpPr/>
        <p:nvPr/>
      </p:nvGrpSpPr>
      <p:grpSpPr>
        <a:xfrm>
          <a:off y="0" x="0"/>
          <a:ext cy="0" cx="0"/>
          <a:chOff y="0" x="0"/>
          <a:chExt cy="0" cx="0"/>
        </a:xfrm>
      </p:grpSpPr>
      <p:sp>
        <p:nvSpPr>
          <p:cNvPr id="418" name="Shape 41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19" name="Shape 419"/>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sng" b="0" cap="none" baseline="0" sz="1800" lang="en-US" i="0">
                <a:solidFill>
                  <a:schemeClr val="hlink"/>
                </a:solidFill>
                <a:hlinkClick r:id="rId2"/>
              </a:rPr>
              <a:t>Zhang et al. GCB 2009</a:t>
            </a:r>
          </a:p>
          <a:p>
            <a:pPr>
              <a:buNone/>
            </a:pPr>
            <a:r>
              <a:rPr strike="noStrike" u="none" b="0" cap="none" baseline="0" sz="1800" lang="en-US" i="0"/>
              <a:t>Strong precip dependence, also T, altitude … discuss</a:t>
            </a:r>
          </a:p>
        </p:txBody>
      </p:sp>
      <p:sp>
        <p:nvSpPr>
          <p:cNvPr id="420" name="Shape 42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5" name="Shape 425"/>
        <p:cNvGrpSpPr/>
        <p:nvPr/>
      </p:nvGrpSpPr>
      <p:grpSpPr>
        <a:xfrm>
          <a:off y="0" x="0"/>
          <a:ext cy="0" cx="0"/>
          <a:chOff y="0" x="0"/>
          <a:chExt cy="0" cx="0"/>
        </a:xfrm>
      </p:grpSpPr>
      <p:sp>
        <p:nvSpPr>
          <p:cNvPr id="426" name="Shape 42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27" name="Shape 427"/>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dicsuss</a:t>
            </a:r>
          </a:p>
        </p:txBody>
      </p:sp>
      <p:sp>
        <p:nvSpPr>
          <p:cNvPr id="428" name="Shape 428"/>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3" name="Shape 433"/>
        <p:cNvGrpSpPr/>
        <p:nvPr/>
      </p:nvGrpSpPr>
      <p:grpSpPr>
        <a:xfrm>
          <a:off y="0" x="0"/>
          <a:ext cy="0" cx="0"/>
          <a:chOff y="0" x="0"/>
          <a:chExt cy="0" cx="0"/>
        </a:xfrm>
      </p:grpSpPr>
      <p:sp>
        <p:nvSpPr>
          <p:cNvPr id="434" name="Shape 43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35" name="Shape 435"/>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sng" b="0" cap="none" baseline="0" sz="1800" lang="en-US" i="0">
                <a:solidFill>
                  <a:schemeClr val="hlink"/>
                </a:solidFill>
                <a:hlinkClick r:id="rId2"/>
              </a:rPr>
              <a:t>Gough, C. M. (2011) Terrestrial Primary Production: Fuel for Life. Nature Education Knowledge 2(2):1</a:t>
            </a:r>
          </a:p>
          <a:p>
            <a:pPr>
              <a:buNone/>
            </a:pPr>
            <a:r>
              <a:rPr strike="noStrike" u="none" b="0" cap="none" baseline="0" sz="1800" lang="en-US" i="0"/>
              <a:t>Nice website …</a:t>
            </a:r>
          </a:p>
        </p:txBody>
      </p:sp>
      <p:sp>
        <p:nvSpPr>
          <p:cNvPr id="436" name="Shape 436"/>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1" name="Shape 441"/>
        <p:cNvGrpSpPr/>
        <p:nvPr/>
      </p:nvGrpSpPr>
      <p:grpSpPr>
        <a:xfrm>
          <a:off y="0" x="0"/>
          <a:ext cy="0" cx="0"/>
          <a:chOff y="0" x="0"/>
          <a:chExt cy="0" cx="0"/>
        </a:xfrm>
      </p:grpSpPr>
      <p:sp>
        <p:nvSpPr>
          <p:cNvPr id="442" name="Shape 44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43" name="Shape 443"/>
          <p:cNvSpPr txBox="1"/>
          <p:nvPr>
            <p:ph idx="1" type="body"/>
          </p:nvPr>
        </p:nvSpPr>
        <p:spPr>
          <a:xfrm>
            <a:off y="5078412" x="755650"/>
            <a:ext cy="4810124" cx="6046787"/>
          </a:xfrm>
          <a:prstGeom prst="rect">
            <a:avLst/>
          </a:prstGeom>
          <a:noFill/>
          <a:ln>
            <a:noFill/>
          </a:ln>
        </p:spPr>
        <p:txBody>
          <a:bodyPr bIns="0" rIns="0" lIns="0" tIns="0" anchor="t" anchorCtr="0">
            <a:noAutofit/>
          </a:bodyPr>
          <a:lstStyle/>
          <a:p/>
        </p:txBody>
      </p:sp>
      <p:sp>
        <p:nvSpPr>
          <p:cNvPr id="444" name="Shape 444"/>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9" name="Shape 449"/>
        <p:cNvGrpSpPr/>
        <p:nvPr/>
      </p:nvGrpSpPr>
      <p:grpSpPr>
        <a:xfrm>
          <a:off y="0" x="0"/>
          <a:ext cy="0" cx="0"/>
          <a:chOff y="0" x="0"/>
          <a:chExt cy="0" cx="0"/>
        </a:xfrm>
      </p:grpSpPr>
      <p:sp>
        <p:nvSpPr>
          <p:cNvPr id="450" name="Shape 45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51" name="Shape 45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6" name="Shape 456"/>
        <p:cNvGrpSpPr/>
        <p:nvPr/>
      </p:nvGrpSpPr>
      <p:grpSpPr>
        <a:xfrm>
          <a:off y="0" x="0"/>
          <a:ext cy="0" cx="0"/>
          <a:chOff y="0" x="0"/>
          <a:chExt cy="0" cx="0"/>
        </a:xfrm>
      </p:grpSpPr>
      <p:sp>
        <p:nvSpPr>
          <p:cNvPr id="457" name="Shape 457"/>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58" name="Shape 45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3" name="Shape 463"/>
        <p:cNvGrpSpPr/>
        <p:nvPr/>
      </p:nvGrpSpPr>
      <p:grpSpPr>
        <a:xfrm>
          <a:off y="0" x="0"/>
          <a:ext cy="0" cx="0"/>
          <a:chOff y="0" x="0"/>
          <a:chExt cy="0" cx="0"/>
        </a:xfrm>
      </p:grpSpPr>
      <p:sp>
        <p:nvSpPr>
          <p:cNvPr id="464" name="Shape 464"/>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65" name="Shape 46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0" name="Shape 470"/>
        <p:cNvGrpSpPr/>
        <p:nvPr/>
      </p:nvGrpSpPr>
      <p:grpSpPr>
        <a:xfrm>
          <a:off y="0" x="0"/>
          <a:ext cy="0" cx="0"/>
          <a:chOff y="0" x="0"/>
          <a:chExt cy="0" cx="0"/>
        </a:xfrm>
      </p:grpSpPr>
      <p:sp>
        <p:nvSpPr>
          <p:cNvPr id="471" name="Shape 471"/>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72" name="Shape 47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7" name="Shape 477"/>
        <p:cNvGrpSpPr/>
        <p:nvPr/>
      </p:nvGrpSpPr>
      <p:grpSpPr>
        <a:xfrm>
          <a:off y="0" x="0"/>
          <a:ext cy="0" cx="0"/>
          <a:chOff y="0" x="0"/>
          <a:chExt cy="0" cx="0"/>
        </a:xfrm>
      </p:grpSpPr>
      <p:sp>
        <p:nvSpPr>
          <p:cNvPr id="478" name="Shape 47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79" name="Shape 479"/>
          <p:cNvSpPr txBox="1"/>
          <p:nvPr>
            <p:ph idx="1" type="body"/>
          </p:nvPr>
        </p:nvSpPr>
        <p:spPr>
          <a:xfrm>
            <a:off y="5078412" x="755650"/>
            <a:ext cy="4810124" cx="6046787"/>
          </a:xfrm>
          <a:prstGeom prst="rect">
            <a:avLst/>
          </a:prstGeom>
          <a:noFill/>
          <a:ln>
            <a:noFill/>
          </a:ln>
        </p:spPr>
        <p:txBody>
          <a:bodyPr bIns="0" rIns="0" lIns="0" tIns="0" anchor="t" anchorCtr="0">
            <a:noAutofit/>
          </a:bodyPr>
          <a:lstStyle/>
          <a:p/>
        </p:txBody>
      </p:sp>
      <p:sp>
        <p:nvSpPr>
          <p:cNvPr id="480" name="Shape 48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5" name="Shape 485"/>
        <p:cNvGrpSpPr/>
        <p:nvPr/>
      </p:nvGrpSpPr>
      <p:grpSpPr>
        <a:xfrm>
          <a:off y="0" x="0"/>
          <a:ext cy="0" cx="0"/>
          <a:chOff y="0" x="0"/>
          <a:chExt cy="0" cx="0"/>
        </a:xfrm>
      </p:grpSpPr>
      <p:sp>
        <p:nvSpPr>
          <p:cNvPr id="486" name="Shape 486"/>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87" name="Shape 48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14" name="Shape 11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2" name="Shape 492"/>
        <p:cNvGrpSpPr/>
        <p:nvPr/>
      </p:nvGrpSpPr>
      <p:grpSpPr>
        <a:xfrm>
          <a:off y="0" x="0"/>
          <a:ext cy="0" cx="0"/>
          <a:chOff y="0" x="0"/>
          <a:chExt cy="0" cx="0"/>
        </a:xfrm>
      </p:grpSpPr>
      <p:sp>
        <p:nvSpPr>
          <p:cNvPr id="493" name="Shape 493"/>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94" name="Shape 49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9" name="Shape 499"/>
        <p:cNvGrpSpPr/>
        <p:nvPr/>
      </p:nvGrpSpPr>
      <p:grpSpPr>
        <a:xfrm>
          <a:off y="0" x="0"/>
          <a:ext cy="0" cx="0"/>
          <a:chOff y="0" x="0"/>
          <a:chExt cy="0" cx="0"/>
        </a:xfrm>
      </p:grpSpPr>
      <p:sp>
        <p:nvSpPr>
          <p:cNvPr id="500" name="Shape 50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01" name="Shape 50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6" name="Shape 506"/>
        <p:cNvGrpSpPr/>
        <p:nvPr/>
      </p:nvGrpSpPr>
      <p:grpSpPr>
        <a:xfrm>
          <a:off y="0" x="0"/>
          <a:ext cy="0" cx="0"/>
          <a:chOff y="0" x="0"/>
          <a:chExt cy="0" cx="0"/>
        </a:xfrm>
      </p:grpSpPr>
      <p:sp>
        <p:nvSpPr>
          <p:cNvPr id="507" name="Shape 507"/>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08" name="Shape 50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3" name="Shape 513"/>
        <p:cNvGrpSpPr/>
        <p:nvPr/>
      </p:nvGrpSpPr>
      <p:grpSpPr>
        <a:xfrm>
          <a:off y="0" x="0"/>
          <a:ext cy="0" cx="0"/>
          <a:chOff y="0" x="0"/>
          <a:chExt cy="0" cx="0"/>
        </a:xfrm>
      </p:grpSpPr>
      <p:sp>
        <p:nvSpPr>
          <p:cNvPr id="514" name="Shape 514"/>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15" name="Shape 51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0" name="Shape 520"/>
        <p:cNvGrpSpPr/>
        <p:nvPr/>
      </p:nvGrpSpPr>
      <p:grpSpPr>
        <a:xfrm>
          <a:off y="0" x="0"/>
          <a:ext cy="0" cx="0"/>
          <a:chOff y="0" x="0"/>
          <a:chExt cy="0" cx="0"/>
        </a:xfrm>
      </p:grpSpPr>
      <p:sp>
        <p:nvSpPr>
          <p:cNvPr id="521" name="Shape 521"/>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22" name="Shape 52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7" name="Shape 527"/>
        <p:cNvGrpSpPr/>
        <p:nvPr/>
      </p:nvGrpSpPr>
      <p:grpSpPr>
        <a:xfrm>
          <a:off y="0" x="0"/>
          <a:ext cy="0" cx="0"/>
          <a:chOff y="0" x="0"/>
          <a:chExt cy="0" cx="0"/>
        </a:xfrm>
      </p:grpSpPr>
      <p:sp>
        <p:nvSpPr>
          <p:cNvPr id="528" name="Shape 52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529" name="Shape 529"/>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530" name="Shape 53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4" name="Shape 534"/>
        <p:cNvGrpSpPr/>
        <p:nvPr/>
      </p:nvGrpSpPr>
      <p:grpSpPr>
        <a:xfrm>
          <a:off y="0" x="0"/>
          <a:ext cy="0" cx="0"/>
          <a:chOff y="0" x="0"/>
          <a:chExt cy="0" cx="0"/>
        </a:xfrm>
      </p:grpSpPr>
      <p:sp>
        <p:nvSpPr>
          <p:cNvPr id="535" name="Shape 53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36" name="Shape 53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1" name="Shape 541"/>
        <p:cNvGrpSpPr/>
        <p:nvPr/>
      </p:nvGrpSpPr>
      <p:grpSpPr>
        <a:xfrm>
          <a:off y="0" x="0"/>
          <a:ext cy="0" cx="0"/>
          <a:chOff y="0" x="0"/>
          <a:chExt cy="0" cx="0"/>
        </a:xfrm>
      </p:grpSpPr>
      <p:sp>
        <p:nvSpPr>
          <p:cNvPr id="542" name="Shape 54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543" name="Shape 543"/>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1"/>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herbivory, and fires</a:t>
            </a:r>
          </a:p>
        </p:txBody>
      </p:sp>
      <p:sp>
        <p:nvSpPr>
          <p:cNvPr id="544" name="Shape 544"/>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9" name="Shape 549"/>
        <p:cNvGrpSpPr/>
        <p:nvPr/>
      </p:nvGrpSpPr>
      <p:grpSpPr>
        <a:xfrm>
          <a:off y="0" x="0"/>
          <a:ext cy="0" cx="0"/>
          <a:chOff y="0" x="0"/>
          <a:chExt cy="0" cx="0"/>
        </a:xfrm>
      </p:grpSpPr>
      <p:sp>
        <p:nvSpPr>
          <p:cNvPr id="550" name="Shape 55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551" name="Shape 551"/>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Quite small range really (well-mixed) + rather different to NPP distributions … discuss??</a:t>
            </a:r>
          </a:p>
        </p:txBody>
      </p:sp>
      <p:sp>
        <p:nvSpPr>
          <p:cNvPr id="552" name="Shape 552"/>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7" name="Shape 557"/>
        <p:cNvGrpSpPr/>
        <p:nvPr/>
      </p:nvGrpSpPr>
      <p:grpSpPr>
        <a:xfrm>
          <a:off y="0" x="0"/>
          <a:ext cy="0" cx="0"/>
          <a:chOff y="0" x="0"/>
          <a:chExt cy="0" cx="0"/>
        </a:xfrm>
      </p:grpSpPr>
      <p:sp>
        <p:nvSpPr>
          <p:cNvPr id="558" name="Shape 55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59" name="Shape 55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 name="Shape 119"/>
        <p:cNvGrpSpPr/>
        <p:nvPr/>
      </p:nvGrpSpPr>
      <p:grpSpPr>
        <a:xfrm>
          <a:off y="0" x="0"/>
          <a:ext cy="0" cx="0"/>
          <a:chOff y="0" x="0"/>
          <a:chExt cy="0" cx="0"/>
        </a:xfrm>
      </p:grpSpPr>
      <p:sp>
        <p:nvSpPr>
          <p:cNvPr id="120" name="Shape 12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21" name="Shape 12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5" name="Shape 565"/>
        <p:cNvGrpSpPr/>
        <p:nvPr/>
      </p:nvGrpSpPr>
      <p:grpSpPr>
        <a:xfrm>
          <a:off y="0" x="0"/>
          <a:ext cy="0" cx="0"/>
          <a:chOff y="0" x="0"/>
          <a:chExt cy="0" cx="0"/>
        </a:xfrm>
      </p:grpSpPr>
      <p:sp>
        <p:nvSpPr>
          <p:cNvPr id="566" name="Shape 56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567" name="Shape 567"/>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In essence, what it does is to split (proportionately) 12 water molecules (H20) and produce 6 molecules of oxygen gas (O2) and 6 of H20. Carbon dioxide is reduced to glucose (C6H12O6) which is the basic material from which other biochemical constituents of biomass are synthesised (Grace, 2001). Note that the additional 6H2O are omitted in the figure above which does not include transpiration.</a:t>
            </a:r>
          </a:p>
        </p:txBody>
      </p:sp>
      <p:sp>
        <p:nvSpPr>
          <p:cNvPr id="568" name="Shape 568"/>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2" name="Shape 572"/>
        <p:cNvGrpSpPr/>
        <p:nvPr/>
      </p:nvGrpSpPr>
      <p:grpSpPr>
        <a:xfrm>
          <a:off y="0" x="0"/>
          <a:ext cy="0" cx="0"/>
          <a:chOff y="0" x="0"/>
          <a:chExt cy="0" cx="0"/>
        </a:xfrm>
      </p:grpSpPr>
      <p:sp>
        <p:nvSpPr>
          <p:cNvPr id="573" name="Shape 573"/>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74" name="Shape 57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8" name="Shape 578"/>
        <p:cNvGrpSpPr/>
        <p:nvPr/>
      </p:nvGrpSpPr>
      <p:grpSpPr>
        <a:xfrm>
          <a:off y="0" x="0"/>
          <a:ext cy="0" cx="0"/>
          <a:chOff y="0" x="0"/>
          <a:chExt cy="0" cx="0"/>
        </a:xfrm>
      </p:grpSpPr>
      <p:sp>
        <p:nvSpPr>
          <p:cNvPr id="579" name="Shape 579"/>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80" name="Shape 58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4" name="Shape 584"/>
        <p:cNvGrpSpPr/>
        <p:nvPr/>
      </p:nvGrpSpPr>
      <p:grpSpPr>
        <a:xfrm>
          <a:off y="0" x="0"/>
          <a:ext cy="0" cx="0"/>
          <a:chOff y="0" x="0"/>
          <a:chExt cy="0" cx="0"/>
        </a:xfrm>
      </p:grpSpPr>
      <p:sp>
        <p:nvSpPr>
          <p:cNvPr id="585" name="Shape 58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86" name="Shape 58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1" name="Shape 591"/>
        <p:cNvGrpSpPr/>
        <p:nvPr/>
      </p:nvGrpSpPr>
      <p:grpSpPr>
        <a:xfrm>
          <a:off y="0" x="0"/>
          <a:ext cy="0" cx="0"/>
          <a:chOff y="0" x="0"/>
          <a:chExt cy="0" cx="0"/>
        </a:xfrm>
      </p:grpSpPr>
      <p:sp>
        <p:nvSpPr>
          <p:cNvPr id="592" name="Shape 59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93" name="Shape 59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7" name="Shape 597"/>
        <p:cNvGrpSpPr/>
        <p:nvPr/>
      </p:nvGrpSpPr>
      <p:grpSpPr>
        <a:xfrm>
          <a:off y="0" x="0"/>
          <a:ext cy="0" cx="0"/>
          <a:chOff y="0" x="0"/>
          <a:chExt cy="0" cx="0"/>
        </a:xfrm>
      </p:grpSpPr>
      <p:sp>
        <p:nvSpPr>
          <p:cNvPr id="598" name="Shape 59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99" name="Shape 59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4" name="Shape 604"/>
        <p:cNvGrpSpPr/>
        <p:nvPr/>
      </p:nvGrpSpPr>
      <p:grpSpPr>
        <a:xfrm>
          <a:off y="0" x="0"/>
          <a:ext cy="0" cx="0"/>
          <a:chOff y="0" x="0"/>
          <a:chExt cy="0" cx="0"/>
        </a:xfrm>
      </p:grpSpPr>
      <p:sp>
        <p:nvSpPr>
          <p:cNvPr id="605" name="Shape 60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606" name="Shape 606"/>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1"/>
              <a:t>In the first step of the cycle CO2 reacts with RuBP to produce two 3-carbon molecules of 3-phosphoglyceric acid (3-PGA). This is the origin of the designation C3 or C3 in the literature for the cycle and for the plants that use this cycle. The entire process, from light energy capture to sugar production occurs within the chloroplast. The light energy is captured by the non-cyclic electron transport process which uses the thylakoid membranes for the required electron transport.</a:t>
            </a:r>
          </a:p>
        </p:txBody>
      </p:sp>
      <p:sp>
        <p:nvSpPr>
          <p:cNvPr id="607" name="Shape 60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2" name="Shape 612"/>
        <p:cNvGrpSpPr/>
        <p:nvPr/>
      </p:nvGrpSpPr>
      <p:grpSpPr>
        <a:xfrm>
          <a:off y="0" x="0"/>
          <a:ext cy="0" cx="0"/>
          <a:chOff y="0" x="0"/>
          <a:chExt cy="0" cx="0"/>
        </a:xfrm>
      </p:grpSpPr>
      <p:sp>
        <p:nvSpPr>
          <p:cNvPr id="613" name="Shape 613"/>
          <p:cNvSpPr/>
          <p:nvPr>
            <p:ph idx="2" type="sldImg"/>
          </p:nvPr>
        </p:nvSpPr>
        <p:spPr>
          <a:xfrm>
            <a:off y="812800" x="1106487"/>
            <a:ext cy="4006800" cx="5343600"/>
          </a:xfrm>
          <a:custGeom>
            <a:pathLst>
              <a:path w="120000" extrusionOk="0" h="120000">
                <a:moveTo>
                  <a:pt y="0" x="0"/>
                </a:moveTo>
                <a:lnTo>
                  <a:pt y="0" x="120000"/>
                </a:lnTo>
                <a:lnTo>
                  <a:pt y="120000" x="120000"/>
                </a:lnTo>
                <a:lnTo>
                  <a:pt y="120000" x="0"/>
                </a:lnTo>
                <a:close/>
              </a:path>
            </a:pathLst>
          </a:custGeom>
          <a:noFill/>
          <a:ln>
            <a:noFill/>
          </a:ln>
        </p:spPr>
      </p:sp>
      <p:sp>
        <p:nvSpPr>
          <p:cNvPr id="614" name="Shape 614"/>
          <p:cNvSpPr txBox="1"/>
          <p:nvPr>
            <p:ph idx="1" type="body"/>
          </p:nvPr>
        </p:nvSpPr>
        <p:spPr>
          <a:xfrm>
            <a:off y="5078412" x="755650"/>
            <a:ext cy="4810199" cx="6046799"/>
          </a:xfrm>
          <a:prstGeom prst="rect">
            <a:avLst/>
          </a:prstGeom>
          <a:noFill/>
          <a:ln>
            <a:noFill/>
          </a:ln>
        </p:spPr>
        <p:txBody>
          <a:bodyPr bIns="0" rIns="0" lIns="0" tIns="0" anchor="t" anchorCtr="0">
            <a:noAutofit/>
          </a:bodyPr>
          <a:lstStyle/>
          <a:p>
            <a:pPr rtl="0" lvl="0">
              <a:buNone/>
            </a:pPr>
            <a:r>
              <a:rPr strike="noStrike" u="none" b="0" cap="none" baseline="0" sz="1800" lang="en-US" i="1"/>
              <a:t>In the first step of the cycle CO2 reacts with RuBP to produce two 3-carbon molecules of 3-phosphoglyceric acid (3-PGA). This is the origin of the designation C3 or C3 in the literature for the cycle and for the plants that use this cycle. The entire process, from light energy capture to sugar production occurs within the chloroplast. The light energy is captured by the non-cyclic electron transport process which uses the thylakoid membranes for the required electron transport.</a:t>
            </a:r>
          </a:p>
        </p:txBody>
      </p:sp>
      <p:sp>
        <p:nvSpPr>
          <p:cNvPr id="615" name="Shape 615"/>
          <p:cNvSpPr txBox="1"/>
          <p:nvPr>
            <p:ph idx="12" type="sldNum"/>
          </p:nvPr>
        </p:nvSpPr>
        <p:spPr>
          <a:xfrm>
            <a:off y="10156825" x="4278312"/>
            <a:ext cy="533399" cx="3279899"/>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9" name="Shape 619"/>
        <p:cNvGrpSpPr/>
        <p:nvPr/>
      </p:nvGrpSpPr>
      <p:grpSpPr>
        <a:xfrm>
          <a:off y="0" x="0"/>
          <a:ext cy="0" cx="0"/>
          <a:chOff y="0" x="0"/>
          <a:chExt cy="0" cx="0"/>
        </a:xfrm>
      </p:grpSpPr>
      <p:sp>
        <p:nvSpPr>
          <p:cNvPr id="620" name="Shape 62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21" name="Shape 62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6" name="Shape 626"/>
        <p:cNvGrpSpPr/>
        <p:nvPr/>
      </p:nvGrpSpPr>
      <p:grpSpPr>
        <a:xfrm>
          <a:off y="0" x="0"/>
          <a:ext cy="0" cx="0"/>
          <a:chOff y="0" x="0"/>
          <a:chExt cy="0" cx="0"/>
        </a:xfrm>
      </p:grpSpPr>
      <p:sp>
        <p:nvSpPr>
          <p:cNvPr id="627" name="Shape 62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628" name="Shape 628"/>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Different structure</a:t>
            </a:r>
          </a:p>
        </p:txBody>
      </p:sp>
      <p:sp>
        <p:nvSpPr>
          <p:cNvPr id="629" name="Shape 629"/>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7" name="Shape 127"/>
        <p:cNvGrpSpPr/>
        <p:nvPr/>
      </p:nvGrpSpPr>
      <p:grpSpPr>
        <a:xfrm>
          <a:off y="0" x="0"/>
          <a:ext cy="0" cx="0"/>
          <a:chOff y="0" x="0"/>
          <a:chExt cy="0" cx="0"/>
        </a:xfrm>
      </p:grpSpPr>
      <p:sp>
        <p:nvSpPr>
          <p:cNvPr id="128" name="Shape 12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29" name="Shape 12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4" name="Shape 634"/>
        <p:cNvGrpSpPr/>
        <p:nvPr/>
      </p:nvGrpSpPr>
      <p:grpSpPr>
        <a:xfrm>
          <a:off y="0" x="0"/>
          <a:ext cy="0" cx="0"/>
          <a:chOff y="0" x="0"/>
          <a:chExt cy="0" cx="0"/>
        </a:xfrm>
      </p:grpSpPr>
      <p:sp>
        <p:nvSpPr>
          <p:cNvPr id="635" name="Shape 63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36" name="Shape 63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40" name="Shape 640"/>
        <p:cNvGrpSpPr/>
        <p:nvPr/>
      </p:nvGrpSpPr>
      <p:grpSpPr>
        <a:xfrm>
          <a:off y="0" x="0"/>
          <a:ext cy="0" cx="0"/>
          <a:chOff y="0" x="0"/>
          <a:chExt cy="0" cx="0"/>
        </a:xfrm>
      </p:grpSpPr>
      <p:sp>
        <p:nvSpPr>
          <p:cNvPr id="641" name="Shape 641"/>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42" name="Shape 64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47" name="Shape 647"/>
        <p:cNvGrpSpPr/>
        <p:nvPr/>
      </p:nvGrpSpPr>
      <p:grpSpPr>
        <a:xfrm>
          <a:off y="0" x="0"/>
          <a:ext cy="0" cx="0"/>
          <a:chOff y="0" x="0"/>
          <a:chExt cy="0" cx="0"/>
        </a:xfrm>
      </p:grpSpPr>
      <p:sp>
        <p:nvSpPr>
          <p:cNvPr id="648" name="Shape 64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649" name="Shape 649"/>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"Relationship of net photosynthetic rate to photosynthetically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 " Source: </a:t>
            </a:r>
            <a:r>
              <a:rPr strike="noStrike" u="sng" b="0" cap="none" baseline="0" sz="1800" lang="en-US" i="0">
                <a:solidFill>
                  <a:schemeClr val="hlink"/>
                </a:solidFill>
                <a:hlinkClick r:id="rId2"/>
              </a:rPr>
              <a:t>Chapin, 2011, PTEEChap5.ppt, fig. 5.5</a:t>
            </a:r>
            <a:r>
              <a:rPr strike="noStrike" u="none" b="0" cap="none" baseline="0" sz="1800" lang="en-US" i="0"/>
              <a:t> </a:t>
            </a:r>
          </a:p>
        </p:txBody>
      </p:sp>
      <p:sp>
        <p:nvSpPr>
          <p:cNvPr id="650" name="Shape 65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4" name="Shape 654"/>
        <p:cNvGrpSpPr/>
        <p:nvPr/>
      </p:nvGrpSpPr>
      <p:grpSpPr>
        <a:xfrm>
          <a:off y="0" x="0"/>
          <a:ext cy="0" cx="0"/>
          <a:chOff y="0" x="0"/>
          <a:chExt cy="0" cx="0"/>
        </a:xfrm>
      </p:grpSpPr>
      <p:sp>
        <p:nvSpPr>
          <p:cNvPr id="655" name="Shape 65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56" name="Shape 65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2" name="Shape 662"/>
        <p:cNvGrpSpPr/>
        <p:nvPr/>
      </p:nvGrpSpPr>
      <p:grpSpPr>
        <a:xfrm>
          <a:off y="0" x="0"/>
          <a:ext cy="0" cx="0"/>
          <a:chOff y="0" x="0"/>
          <a:chExt cy="0" cx="0"/>
        </a:xfrm>
      </p:grpSpPr>
      <p:sp>
        <p:nvSpPr>
          <p:cNvPr id="663" name="Shape 66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664" name="Shape 664"/>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"Relationship of the net photosynthetic rate to the CO2 concentration inside the leaf. Photosynthetic rate is limited by the rate of CO2 diffusion into the chloroplast in the initial (left-hand side) linear portion of the CO2 response curve and by biochemical processes at higher CO2 concentrations. The CO2 compensation point is the minimum CO2 concentration at which the leaf shows a net gain of carbon. " Source: </a:t>
            </a:r>
            <a:r>
              <a:rPr strike="noStrike" u="sng" b="0" cap="none" baseline="0" sz="1800" lang="en-US" i="0">
                <a:solidFill>
                  <a:schemeClr val="hlink"/>
                </a:solidFill>
                <a:hlinkClick r:id="rId2"/>
              </a:rPr>
              <a:t>Chapin, 2011, PTEEChap5.ppt, fig. 5.10</a:t>
            </a:r>
            <a:r>
              <a:rPr strike="noStrike" u="none" b="0" cap="none" baseline="0" sz="1800" lang="en-US" i="0"/>
              <a:t> </a:t>
            </a:r>
          </a:p>
        </p:txBody>
      </p:sp>
      <p:sp>
        <p:nvSpPr>
          <p:cNvPr id="665" name="Shape 66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9" name="Shape 669"/>
        <p:cNvGrpSpPr/>
        <p:nvPr/>
      </p:nvGrpSpPr>
      <p:grpSpPr>
        <a:xfrm>
          <a:off y="0" x="0"/>
          <a:ext cy="0" cx="0"/>
          <a:chOff y="0" x="0"/>
          <a:chExt cy="0" cx="0"/>
        </a:xfrm>
      </p:grpSpPr>
      <p:sp>
        <p:nvSpPr>
          <p:cNvPr id="670" name="Shape 67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71" name="Shape 67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6" name="Shape 676"/>
        <p:cNvGrpSpPr/>
        <p:nvPr/>
      </p:nvGrpSpPr>
      <p:grpSpPr>
        <a:xfrm>
          <a:off y="0" x="0"/>
          <a:ext cy="0" cx="0"/>
          <a:chOff y="0" x="0"/>
          <a:chExt cy="0" cx="0"/>
        </a:xfrm>
      </p:grpSpPr>
      <p:sp>
        <p:nvSpPr>
          <p:cNvPr id="677" name="Shape 67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678" name="Shape 678"/>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1"/>
              <a:t>"Relationship between leaf nitrogen concentration and maximum photosynthetic capacity (photosynthetic rate measured under favorable conditions) for plants from Earth's major biomes. Circles and the solid regression line are for 11 species from six biomes using a common methodology. Crosses and the dashed regression line are data from the literature. Redrawn from Reich et al. (1997)." </a:t>
            </a:r>
            <a:r>
              <a:rPr strike="noStrike" u="none" b="0" cap="none" baseline="0" sz="1800" lang="en-US" i="0"/>
              <a:t>Source: </a:t>
            </a:r>
            <a:r>
              <a:rPr strike="noStrike" u="sng" b="0" cap="none" baseline="0" sz="1800" lang="en-US" i="0">
                <a:solidFill>
                  <a:schemeClr val="hlink"/>
                </a:solidFill>
                <a:hlinkClick r:id="rId2"/>
              </a:rPr>
              <a:t>Chapin, 2011, PTEEChap5.ppt, fig. 5.11</a:t>
            </a:r>
            <a:r>
              <a:rPr strike="noStrike" u="none" b="0" cap="none" baseline="0" sz="1800" lang="en-US" i="0"/>
              <a:t> </a:t>
            </a:r>
          </a:p>
        </p:txBody>
      </p:sp>
      <p:sp>
        <p:nvSpPr>
          <p:cNvPr id="679" name="Shape 679"/>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84" name="Shape 684"/>
        <p:cNvGrpSpPr/>
        <p:nvPr/>
      </p:nvGrpSpPr>
      <p:grpSpPr>
        <a:xfrm>
          <a:off y="0" x="0"/>
          <a:ext cy="0" cx="0"/>
          <a:chOff y="0" x="0"/>
          <a:chExt cy="0" cx="0"/>
        </a:xfrm>
      </p:grpSpPr>
      <p:sp>
        <p:nvSpPr>
          <p:cNvPr id="685" name="Shape 68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686" name="Shape 686"/>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1"/>
              <a:t>"Relationship between leaf nitrogen concentration and maximum stomatal conductance of plants from Earth's major biomes. Each point and its standard error represent a different biome: bc, broad-leafed crops; ce, cereal crops; co, evergreen conifer forest; dc, deciduous conifer forest; df, tropical dry forest; gl, grassland; mo, monsoonal forest; sc, sclerophyllous shrub; sd, dry savanna; sw, wet savanna; tc, tropical tree crop; td, temperate deciduous broadleaved forest; te, temperate evergreen broadleaved forest; tr, tropical wet forest; tu, herbaceous tundra. Redrawn from Schulze et al. (1994)." </a:t>
            </a:r>
            <a:r>
              <a:rPr strike="noStrike" u="none" b="0" cap="none" baseline="0" sz="1800" lang="en-US" i="0"/>
              <a:t>Source: </a:t>
            </a:r>
            <a:r>
              <a:rPr strike="noStrike" u="sng" b="0" cap="none" baseline="0" sz="1800" lang="en-US" i="0">
                <a:solidFill>
                  <a:schemeClr val="hlink"/>
                </a:solidFill>
                <a:hlinkClick r:id="rId2"/>
              </a:rPr>
              <a:t>Chapin, 2011, PTEEChap5.ppt, fig. 5.12</a:t>
            </a:r>
            <a:r>
              <a:rPr strike="noStrike" u="none" b="0" cap="none" baseline="0" sz="1800" lang="en-US" i="0"/>
              <a:t> </a:t>
            </a:r>
          </a:p>
          <a:p>
            <a:r>
              <a:t/>
            </a:r>
          </a:p>
        </p:txBody>
      </p:sp>
      <p:sp>
        <p:nvSpPr>
          <p:cNvPr id="687" name="Shape 68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4" name="Shape 694"/>
        <p:cNvGrpSpPr/>
        <p:nvPr/>
      </p:nvGrpSpPr>
      <p:grpSpPr>
        <a:xfrm>
          <a:off y="0" x="0"/>
          <a:ext cy="0" cx="0"/>
          <a:chOff y="0" x="0"/>
          <a:chExt cy="0" cx="0"/>
        </a:xfrm>
      </p:grpSpPr>
      <p:sp>
        <p:nvSpPr>
          <p:cNvPr id="695" name="Shape 69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696" name="Shape 696"/>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1"/>
              <a:t>"The effect of leaf lifespan on photosynthetic capacity, leaf nitrogen concentration, and specific leaf area. Symbols as in Fig. 5.13. Redrawn from Reich et al. (1997)" </a:t>
            </a:r>
            <a:r>
              <a:rPr strike="noStrike" u="none" b="0" cap="none" baseline="0" sz="1800" lang="en-US" i="0"/>
              <a:t>Source: </a:t>
            </a:r>
            <a:r>
              <a:rPr strike="noStrike" u="sng" b="0" cap="none" baseline="0" sz="1800" lang="en-US" i="0">
                <a:solidFill>
                  <a:schemeClr val="hlink"/>
                </a:solidFill>
                <a:hlinkClick r:id="rId2"/>
              </a:rPr>
              <a:t>Chapin, 2011, PTEEChap5.ppt, fig. 5.13</a:t>
            </a:r>
            <a:r>
              <a:rPr strike="noStrike" u="none" b="0" cap="none" baseline="0" sz="1800" lang="en-US" i="0"/>
              <a:t> </a:t>
            </a:r>
          </a:p>
        </p:txBody>
      </p:sp>
      <p:sp>
        <p:nvSpPr>
          <p:cNvPr id="697" name="Shape 69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1" name="Shape 701"/>
        <p:cNvGrpSpPr/>
        <p:nvPr/>
      </p:nvGrpSpPr>
      <p:grpSpPr>
        <a:xfrm>
          <a:off y="0" x="0"/>
          <a:ext cy="0" cx="0"/>
          <a:chOff y="0" x="0"/>
          <a:chExt cy="0" cx="0"/>
        </a:xfrm>
      </p:grpSpPr>
      <p:sp>
        <p:nvSpPr>
          <p:cNvPr id="702" name="Shape 70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703" name="Shape 70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4" name="Shape 134"/>
        <p:cNvGrpSpPr/>
        <p:nvPr/>
      </p:nvGrpSpPr>
      <p:grpSpPr>
        <a:xfrm>
          <a:off y="0" x="0"/>
          <a:ext cy="0" cx="0"/>
          <a:chOff y="0" x="0"/>
          <a:chExt cy="0" cx="0"/>
        </a:xfrm>
      </p:grpSpPr>
      <p:sp>
        <p:nvSpPr>
          <p:cNvPr id="135" name="Shape 13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36" name="Shape 136"/>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Around 31% of this incoming radiation is reflected by clouds, aerosols and gases in the atmosphere and by the land surface. The remaining 69% is absorbed, with almost 50% of the incoming radiation being absorbed at the Earth surface.</a:t>
            </a:r>
          </a:p>
          <a:p>
            <a:pPr algn="l" rtl="0" lvl="0" marR="0" indent="0" marL="0">
              <a:lnSpc>
                <a:spcPct val="100000"/>
              </a:lnSpc>
              <a:spcBef>
                <a:spcPts val="540"/>
              </a:spcBef>
              <a:spcAft>
                <a:spcPts val="0"/>
              </a:spcAft>
              <a:buClr>
                <a:srgbClr val="000000"/>
              </a:buClr>
              <a:buSzPct val="25000"/>
              <a:buFont typeface="Arial"/>
              <a:buNone/>
            </a:pPr>
            <a:r>
              <a:rPr strike="noStrike" u="none" b="0" cap="none" baseline="0" sz="1800" lang="en-US" i="0"/>
              <a:t>The shortwave radiation absorbed at the surface is, in the long term, transferred back to the atmosphere, so that around 69% of the incoming energy flux is re-rediated to space as longwave radiation.</a:t>
            </a:r>
          </a:p>
          <a:p>
            <a:pPr algn="l" rtl="0" lvl="0" marR="0" indent="0" marL="0">
              <a:lnSpc>
                <a:spcPct val="100000"/>
              </a:lnSpc>
              <a:spcBef>
                <a:spcPts val="540"/>
              </a:spcBef>
              <a:spcAft>
                <a:spcPts val="0"/>
              </a:spcAft>
              <a:buClr>
                <a:srgbClr val="000000"/>
              </a:buClr>
              <a:buSzPct val="25000"/>
              <a:buFont typeface="Arial"/>
              <a:buNone/>
            </a:pPr>
            <a:r>
              <a:rPr strike="noStrike" u="none" b="0" cap="none" baseline="0" sz="1800" lang="en-US" i="0"/>
              <a:t>The energy absorbed at the surface drives thermals (</a:t>
            </a:r>
            <a:r>
              <a:rPr strike="noStrike" u="sng" b="0" cap="none" baseline="0" sz="1800" lang="en-US" i="0">
                <a:solidFill>
                  <a:schemeClr val="hlink"/>
                </a:solidFill>
                <a:hlinkClick r:id="rId2"/>
              </a:rPr>
              <a:t>atmospheric convection</a:t>
            </a:r>
            <a:r>
              <a:rPr strike="noStrike" u="none" b="0" cap="none" baseline="0" sz="1800" lang="en-US" i="0"/>
              <a:t>) and evapo-transpiration (</a:t>
            </a:r>
            <a:r>
              <a:rPr strike="noStrike" u="sng" b="0" cap="none" baseline="0" sz="1800" lang="en-US" i="0">
                <a:solidFill>
                  <a:schemeClr val="hlink"/>
                </a:solidFill>
                <a:hlinkClick r:id="rId3"/>
              </a:rPr>
              <a:t>latent heat transfer: change of state of water</a:t>
            </a:r>
            <a:r>
              <a:rPr strike="noStrike" u="none" b="0" cap="none" baseline="0" sz="1800" lang="en-US" i="0"/>
              <a:t>). The rest of the energy balance is maintained by thermal (longwave) radiation emitted by the surface, the atmosphere and clouds.</a:t>
            </a:r>
          </a:p>
          <a:p>
            <a:r>
              <a:t/>
            </a:r>
          </a:p>
          <a:p>
            <a:r>
              <a:t/>
            </a:r>
          </a:p>
        </p:txBody>
      </p:sp>
      <p:sp>
        <p:nvSpPr>
          <p:cNvPr id="137" name="Shape 13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8" name="Shape 708"/>
        <p:cNvGrpSpPr/>
        <p:nvPr/>
      </p:nvGrpSpPr>
      <p:grpSpPr>
        <a:xfrm>
          <a:off y="0" x="0"/>
          <a:ext cy="0" cx="0"/>
          <a:chOff y="0" x="0"/>
          <a:chExt cy="0" cx="0"/>
        </a:xfrm>
      </p:grpSpPr>
      <p:sp>
        <p:nvSpPr>
          <p:cNvPr id="709" name="Shape 70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710" name="Shape 710"/>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Typical non dry condition adapted response</a:t>
            </a:r>
          </a:p>
        </p:txBody>
      </p:sp>
      <p:sp>
        <p:nvSpPr>
          <p:cNvPr id="711" name="Shape 711"/>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15" name="Shape 715"/>
        <p:cNvGrpSpPr/>
        <p:nvPr/>
      </p:nvGrpSpPr>
      <p:grpSpPr>
        <a:xfrm>
          <a:off y="0" x="0"/>
          <a:ext cy="0" cx="0"/>
          <a:chOff y="0" x="0"/>
          <a:chExt cy="0" cx="0"/>
        </a:xfrm>
      </p:grpSpPr>
      <p:sp>
        <p:nvSpPr>
          <p:cNvPr id="716" name="Shape 716"/>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717" name="Shape 71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2" name="Shape 722"/>
        <p:cNvGrpSpPr/>
        <p:nvPr/>
      </p:nvGrpSpPr>
      <p:grpSpPr>
        <a:xfrm>
          <a:off y="0" x="0"/>
          <a:ext cy="0" cx="0"/>
          <a:chOff y="0" x="0"/>
          <a:chExt cy="0" cx="0"/>
        </a:xfrm>
      </p:grpSpPr>
      <p:sp>
        <p:nvSpPr>
          <p:cNvPr id="723" name="Shape 72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724" name="Shape 724"/>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Adaptation for different species, but all have optimal operating range</a:t>
            </a:r>
          </a:p>
        </p:txBody>
      </p:sp>
      <p:sp>
        <p:nvSpPr>
          <p:cNvPr id="725" name="Shape 72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9" name="Shape 729"/>
        <p:cNvGrpSpPr/>
        <p:nvPr/>
      </p:nvGrpSpPr>
      <p:grpSpPr>
        <a:xfrm>
          <a:off y="0" x="0"/>
          <a:ext cy="0" cx="0"/>
          <a:chOff y="0" x="0"/>
          <a:chExt cy="0" cx="0"/>
        </a:xfrm>
      </p:grpSpPr>
      <p:sp>
        <p:nvSpPr>
          <p:cNvPr id="730" name="Shape 73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731" name="Shape 73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1" name="Shape 141"/>
        <p:cNvGrpSpPr/>
        <p:nvPr/>
      </p:nvGrpSpPr>
      <p:grpSpPr>
        <a:xfrm>
          <a:off y="0" x="0"/>
          <a:ext cy="0" cx="0"/>
          <a:chOff y="0" x="0"/>
          <a:chExt cy="0" cx="0"/>
        </a:xfrm>
      </p:grpSpPr>
      <p:sp>
        <p:nvSpPr>
          <p:cNvPr id="142" name="Shape 14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43" name="Shape 14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Target="../media/image53.png" Type="http://schemas.openxmlformats.org/officeDocument/2006/relationships/image" Id="rId2"/><Relationship Target="../slideMasters/slideMaster1.xml" Type="http://schemas.openxmlformats.org/officeDocument/2006/relationships/slideMaster" Id="rId1"/><Relationship Target="../media/image00.jpg" Type="http://schemas.openxmlformats.org/officeDocument/2006/relationships/image" Id="rId3"/></Relationships>
</file>

<file path=ppt/slideLayouts/_rels/slideLayout10.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y="0" x="0"/>
          <a:ext cy="0" cx="0"/>
          <a:chOff y="0" x="0"/>
          <a:chExt cy="0" cx="0"/>
        </a:xfrm>
      </p:grpSpPr>
      <p:pic>
        <p:nvPicPr>
          <p:cNvPr id="17" name="Shape 17"/>
          <p:cNvPicPr preferRelativeResize="0"/>
          <p:nvPr/>
        </p:nvPicPr>
        <p:blipFill>
          <a:blip r:embed="rId2"/>
          <a:stretch>
            <a:fillRect/>
          </a:stretch>
        </p:blipFill>
        <p:spPr>
          <a:xfrm>
            <a:off y="6732588" x="7600950"/>
            <a:ext cy="619124" cx="2087562"/>
          </a:xfrm>
          <a:prstGeom prst="rect">
            <a:avLst/>
          </a:prstGeom>
        </p:spPr>
      </p:pic>
      <p:pic>
        <p:nvPicPr>
          <p:cNvPr id="18" name="Shape 18"/>
          <p:cNvPicPr preferRelativeResize="0"/>
          <p:nvPr/>
        </p:nvPicPr>
        <p:blipFill>
          <a:blip r:embed="rId3"/>
          <a:stretch>
            <a:fillRect/>
          </a:stretch>
        </p:blipFill>
        <p:spPr>
          <a:xfrm>
            <a:off y="6692900" x="144463"/>
            <a:ext cy="758825" cx="2982912"/>
          </a:xfrm>
          <a:prstGeom prst="rect">
            <a:avLst/>
          </a:prstGeom>
        </p:spPr>
      </p:pic>
      <p:sp>
        <p:nvSpPr>
          <p:cNvPr id="19" name="Shape 19"/>
          <p:cNvSpPr txBox="1"/>
          <p:nvPr>
            <p:ph type="ctrTitle"/>
          </p:nvPr>
        </p:nvSpPr>
        <p:spPr>
          <a:xfrm>
            <a:off y="2347913" x="755650"/>
            <a:ext cy="1620836" cx="8569325"/>
          </a:xfrm>
          <a:prstGeom prst="rect">
            <a:avLst/>
          </a:prstGeom>
          <a:solidFill>
            <a:srgbClr val="99CC00"/>
          </a:solidFill>
          <a:ln>
            <a:noFill/>
          </a:ln>
        </p:spPr>
        <p:txBody>
          <a:bodyPr bIns="91425" rIns="91425" lIns="91425" tIns="91425" anchor="ctr" anchorCtr="0"/>
          <a:lstStyle>
            <a:lvl1pPr algn="ctr" rtl="0" marR="0" indent="0" marL="0">
              <a:lnSpc>
                <a:spcPct val="93000"/>
              </a:lnSpc>
              <a:spcBef>
                <a:spcPts val="0"/>
              </a:spcBef>
              <a:spcAft>
                <a:spcPts val="0"/>
              </a:spcAft>
              <a:defRPr/>
            </a:lvl1pPr>
            <a:lvl2pPr algn="ctr" rtl="0" marR="0" indent="0" marL="0">
              <a:lnSpc>
                <a:spcPct val="93000"/>
              </a:lnSpc>
              <a:spcBef>
                <a:spcPts val="0"/>
              </a:spcBef>
              <a:spcAft>
                <a:spcPts val="0"/>
              </a:spcAft>
              <a:defRPr/>
            </a:lvl2pPr>
            <a:lvl3pPr algn="ctr" rtl="0" marR="0" indent="0" marL="0">
              <a:lnSpc>
                <a:spcPct val="93000"/>
              </a:lnSpc>
              <a:spcBef>
                <a:spcPts val="0"/>
              </a:spcBef>
              <a:spcAft>
                <a:spcPts val="0"/>
              </a:spcAft>
              <a:defRPr/>
            </a:lvl3pPr>
            <a:lvl4pPr algn="ctr" rtl="0" marR="0" indent="0" marL="0">
              <a:lnSpc>
                <a:spcPct val="93000"/>
              </a:lnSpc>
              <a:spcBef>
                <a:spcPts val="0"/>
              </a:spcBef>
              <a:spcAft>
                <a:spcPts val="0"/>
              </a:spcAft>
              <a:defRPr/>
            </a:lvl4pPr>
            <a:lvl5pPr algn="ctr" rtl="0" marR="0" indent="0" marL="0">
              <a:lnSpc>
                <a:spcPct val="93000"/>
              </a:lnSpc>
              <a:spcBef>
                <a:spcPts val="0"/>
              </a:spcBef>
              <a:spcAft>
                <a:spcPts val="0"/>
              </a:spcAft>
              <a:defRPr/>
            </a:lvl5pPr>
            <a:lvl6pPr algn="ctr" rtl="0" marR="0" indent="-228600" marL="2514600">
              <a:lnSpc>
                <a:spcPct val="93000"/>
              </a:lnSpc>
              <a:spcBef>
                <a:spcPts val="0"/>
              </a:spcBef>
              <a:spcAft>
                <a:spcPts val="0"/>
              </a:spcAft>
              <a:defRPr/>
            </a:lvl6pPr>
            <a:lvl7pPr algn="ctr" rtl="0" marR="0" indent="-228600" marL="2971800">
              <a:lnSpc>
                <a:spcPct val="93000"/>
              </a:lnSpc>
              <a:spcBef>
                <a:spcPts val="0"/>
              </a:spcBef>
              <a:spcAft>
                <a:spcPts val="0"/>
              </a:spcAft>
              <a:defRPr/>
            </a:lvl7pPr>
            <a:lvl8pPr algn="ctr" rtl="0" marR="0" indent="-228600" marL="3429000">
              <a:lnSpc>
                <a:spcPct val="93000"/>
              </a:lnSpc>
              <a:spcBef>
                <a:spcPts val="0"/>
              </a:spcBef>
              <a:spcAft>
                <a:spcPts val="0"/>
              </a:spcAft>
              <a:defRPr/>
            </a:lvl8pPr>
            <a:lvl9pPr algn="ctr" rtl="0" marR="0" indent="-228600" marL="3886200">
              <a:lnSpc>
                <a:spcPct val="93000"/>
              </a:lnSpc>
              <a:spcBef>
                <a:spcPts val="0"/>
              </a:spcBef>
              <a:spcAft>
                <a:spcPts val="0"/>
              </a:spcAft>
              <a:defRPr/>
            </a:lvl9pPr>
          </a:lstStyle>
          <a:p/>
        </p:txBody>
      </p:sp>
      <p:sp>
        <p:nvSpPr>
          <p:cNvPr id="20" name="Shape 20"/>
          <p:cNvSpPr txBox="1"/>
          <p:nvPr>
            <p:ph idx="1" type="subTitle"/>
          </p:nvPr>
        </p:nvSpPr>
        <p:spPr>
          <a:xfrm>
            <a:off y="4284662" x="1512887"/>
            <a:ext cy="1931986" cx="7056437"/>
          </a:xfrm>
          <a:prstGeom prst="rect">
            <a:avLst/>
          </a:prstGeom>
          <a:solidFill>
            <a:srgbClr val="99CC00"/>
          </a:solidFill>
          <a:ln>
            <a:noFill/>
          </a:ln>
        </p:spPr>
        <p:txBody>
          <a:bodyPr bIns="91425" rIns="91425" lIns="91425" tIns="91425" anchor="t" anchorCtr="0"/>
          <a:lstStyle>
            <a:lvl1pPr algn="ctr" rtl="0" marR="0" indent="0" marL="0">
              <a:lnSpc>
                <a:spcPct val="93000"/>
              </a:lnSpc>
              <a:spcBef>
                <a:spcPts val="0"/>
              </a:spcBef>
              <a:spcAft>
                <a:spcPts val="0"/>
              </a:spcAft>
              <a:defRPr/>
            </a:lvl1pPr>
            <a:lvl2pPr algn="l" rtl="0" marR="0" indent="-285750" marL="742950">
              <a:lnSpc>
                <a:spcPct val="93000"/>
              </a:lnSpc>
              <a:spcBef>
                <a:spcPts val="0"/>
              </a:spcBef>
              <a:spcAft>
                <a:spcPts val="1138"/>
              </a:spcAft>
              <a:defRPr/>
            </a:lvl2pPr>
            <a:lvl3pPr algn="l" rtl="0" marR="0" indent="-241300" marL="1143000">
              <a:lnSpc>
                <a:spcPct val="93000"/>
              </a:lnSpc>
              <a:spcBef>
                <a:spcPts val="0"/>
              </a:spcBef>
              <a:spcAft>
                <a:spcPts val="850"/>
              </a:spcAft>
              <a:defRPr/>
            </a:lvl3pPr>
            <a:lvl4pPr algn="l" rtl="0" marR="0" indent="-228600" marL="1600200">
              <a:lnSpc>
                <a:spcPct val="93000"/>
              </a:lnSpc>
              <a:spcBef>
                <a:spcPts val="0"/>
              </a:spcBef>
              <a:spcAft>
                <a:spcPts val="575"/>
              </a:spcAft>
              <a:defRPr/>
            </a:lvl4pPr>
            <a:lvl5pPr algn="l" rtl="0" marR="0" indent="-228600" marL="2057400">
              <a:lnSpc>
                <a:spcPct val="93000"/>
              </a:lnSpc>
              <a:spcBef>
                <a:spcPts val="0"/>
              </a:spcBef>
              <a:spcAft>
                <a:spcPts val="288"/>
              </a:spcAft>
              <a:defRPr/>
            </a:lvl5pPr>
            <a:lvl6pPr algn="l" rtl="0" marR="0" indent="-228600" marL="2514600">
              <a:lnSpc>
                <a:spcPct val="93000"/>
              </a:lnSpc>
              <a:spcBef>
                <a:spcPts val="0"/>
              </a:spcBef>
              <a:spcAft>
                <a:spcPts val="288"/>
              </a:spcAft>
              <a:defRPr/>
            </a:lvl6pPr>
            <a:lvl7pPr algn="l" rtl="0" marR="0" indent="-228600" marL="2971800">
              <a:lnSpc>
                <a:spcPct val="93000"/>
              </a:lnSpc>
              <a:spcBef>
                <a:spcPts val="0"/>
              </a:spcBef>
              <a:spcAft>
                <a:spcPts val="288"/>
              </a:spcAft>
              <a:defRPr/>
            </a:lvl7pPr>
            <a:lvl8pPr algn="l" rtl="0" marR="0" indent="-228600" marL="3429000">
              <a:lnSpc>
                <a:spcPct val="93000"/>
              </a:lnSpc>
              <a:spcBef>
                <a:spcPts val="0"/>
              </a:spcBef>
              <a:spcAft>
                <a:spcPts val="288"/>
              </a:spcAft>
              <a:defRPr/>
            </a:lvl8pPr>
            <a:lvl9pPr algn="l" rtl="0" marR="0" indent="-228600" marL="3886200">
              <a:lnSpc>
                <a:spcPct val="93000"/>
              </a:lnSpc>
              <a:spcBef>
                <a:spcPts val="0"/>
              </a:spcBef>
              <a:spcAft>
                <a:spcPts val="288"/>
              </a:spcAf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2" name="Shape 72"/>
        <p:cNvGrpSpPr/>
        <p:nvPr/>
      </p:nvGrpSpPr>
      <p:grpSpPr>
        <a:xfrm>
          <a:off y="0" x="0"/>
          <a:ext cy="0" cx="0"/>
          <a:chOff y="0" x="0"/>
          <a:chExt cy="0" cx="0"/>
        </a:xfrm>
      </p:grpSpPr>
      <p:sp>
        <p:nvSpPr>
          <p:cNvPr id="73" name="Shape 73"/>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74" name="Shape 74"/>
          <p:cNvSpPr txBox="1"/>
          <p:nvPr>
            <p:ph idx="1" type="body"/>
          </p:nvPr>
        </p:nvSpPr>
        <p:spPr>
          <a:xfrm rot="5400000">
            <a:off y="-271462" x="2544762"/>
            <a:ext cy="9067799" cx="4987924"/>
          </a:xfrm>
          <a:prstGeom prst="rect">
            <a:avLst/>
          </a:prstGeom>
          <a:noFill/>
          <a:ln>
            <a:noFill/>
          </a:ln>
        </p:spPr>
        <p:txBody>
          <a:bodyPr bIns="91425" rIns="91425" lIns="91425" tIns="91425" anchor="t" anchorCtr="0"/>
          <a:lstStyle>
            <a:lvl1pPr algn="l" rtl="0" indent="-342900" marL="342900">
              <a:lnSpc>
                <a:spcPct val="93000"/>
              </a:lnSpc>
              <a:spcBef>
                <a:spcPts val="0"/>
              </a:spcBef>
              <a:spcAft>
                <a:spcPts val="1425"/>
              </a:spcAft>
              <a:defRPr/>
            </a:lvl1pPr>
            <a:lvl2pPr algn="l" rtl="0" indent="-285750" marL="742950">
              <a:lnSpc>
                <a:spcPct val="93000"/>
              </a:lnSpc>
              <a:spcBef>
                <a:spcPts val="0"/>
              </a:spcBef>
              <a:spcAft>
                <a:spcPts val="1138"/>
              </a:spcAft>
              <a:defRPr/>
            </a:lvl2pPr>
            <a:lvl3pPr algn="l" rtl="0" indent="-241300" marL="1143000">
              <a:lnSpc>
                <a:spcPct val="93000"/>
              </a:lnSpc>
              <a:spcBef>
                <a:spcPts val="0"/>
              </a:spcBef>
              <a:spcAft>
                <a:spcPts val="850"/>
              </a:spcAft>
              <a:defRPr/>
            </a:lvl3pPr>
            <a:lvl4pPr algn="l" rtl="0" indent="-228600" marL="1600200">
              <a:lnSpc>
                <a:spcPct val="93000"/>
              </a:lnSpc>
              <a:spcBef>
                <a:spcPts val="0"/>
              </a:spcBef>
              <a:spcAft>
                <a:spcPts val="575"/>
              </a:spcAft>
              <a:defRPr/>
            </a:lvl4pPr>
            <a:lvl5pPr algn="l" rtl="0" indent="-228600" marL="2057400">
              <a:lnSpc>
                <a:spcPct val="93000"/>
              </a:lnSpc>
              <a:spcBef>
                <a:spcPts val="0"/>
              </a:spcBef>
              <a:spcAft>
                <a:spcPts val="288"/>
              </a:spcAft>
              <a:defRPr/>
            </a:lvl5pPr>
            <a:lvl6pPr algn="l" rtl="0" indent="-228600" marL="2514600">
              <a:lnSpc>
                <a:spcPct val="93000"/>
              </a:lnSpc>
              <a:spcBef>
                <a:spcPts val="0"/>
              </a:spcBef>
              <a:spcAft>
                <a:spcPts val="288"/>
              </a:spcAft>
              <a:defRPr/>
            </a:lvl6pPr>
            <a:lvl7pPr algn="l" rtl="0" indent="-228600" marL="2971800">
              <a:lnSpc>
                <a:spcPct val="93000"/>
              </a:lnSpc>
              <a:spcBef>
                <a:spcPts val="0"/>
              </a:spcBef>
              <a:spcAft>
                <a:spcPts val="288"/>
              </a:spcAft>
              <a:defRPr/>
            </a:lvl7pPr>
            <a:lvl8pPr algn="l" rtl="0" indent="-228600" marL="3429000">
              <a:lnSpc>
                <a:spcPct val="93000"/>
              </a:lnSpc>
              <a:spcBef>
                <a:spcPts val="0"/>
              </a:spcBef>
              <a:spcAft>
                <a:spcPts val="288"/>
              </a:spcAft>
              <a:defRPr/>
            </a:lvl8pPr>
            <a:lvl9pPr algn="l" rtl="0" indent="-228600" marL="3886200">
              <a:lnSpc>
                <a:spcPct val="93000"/>
              </a:lnSpc>
              <a:spcBef>
                <a:spcPts val="0"/>
              </a:spcBef>
              <a:spcAft>
                <a:spcPts val="288"/>
              </a:spcAft>
              <a:defRPr/>
            </a:lvl9pPr>
          </a:lstStyle>
          <a:p/>
        </p:txBody>
      </p:sp>
      <p:sp>
        <p:nvSpPr>
          <p:cNvPr id="75" name="Shape 75"/>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76" name="Shape 76"/>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77" name="Shape 77"/>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8" name="Shape 78"/>
        <p:cNvGrpSpPr/>
        <p:nvPr/>
      </p:nvGrpSpPr>
      <p:grpSpPr>
        <a:xfrm>
          <a:off y="0" x="0"/>
          <a:ext cy="0" cx="0"/>
          <a:chOff y="0" x="0"/>
          <a:chExt cy="0" cx="0"/>
        </a:xfrm>
      </p:grpSpPr>
      <p:sp>
        <p:nvSpPr>
          <p:cNvPr id="79" name="Shape 79"/>
          <p:cNvSpPr txBox="1"/>
          <p:nvPr>
            <p:ph type="title"/>
          </p:nvPr>
        </p:nvSpPr>
        <p:spPr>
          <a:xfrm rot="5400000">
            <a:off y="2395537" x="5211762"/>
            <a:ext cy="2266949" cx="6454775"/>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80" name="Shape 80"/>
          <p:cNvSpPr txBox="1"/>
          <p:nvPr>
            <p:ph idx="1" type="body"/>
          </p:nvPr>
        </p:nvSpPr>
        <p:spPr>
          <a:xfrm rot="5400000">
            <a:off y="204787" x="601662"/>
            <a:ext cy="6648450" cx="6454775"/>
          </a:xfrm>
          <a:prstGeom prst="rect">
            <a:avLst/>
          </a:prstGeom>
          <a:noFill/>
          <a:ln>
            <a:noFill/>
          </a:ln>
        </p:spPr>
        <p:txBody>
          <a:bodyPr bIns="91425" rIns="91425" lIns="91425" tIns="91425" anchor="t" anchorCtr="0"/>
          <a:lstStyle>
            <a:lvl1pPr algn="l" rtl="0" indent="-342900" marL="342900">
              <a:lnSpc>
                <a:spcPct val="93000"/>
              </a:lnSpc>
              <a:spcBef>
                <a:spcPts val="0"/>
              </a:spcBef>
              <a:spcAft>
                <a:spcPts val="1425"/>
              </a:spcAft>
              <a:defRPr/>
            </a:lvl1pPr>
            <a:lvl2pPr algn="l" rtl="0" indent="-285750" marL="742950">
              <a:lnSpc>
                <a:spcPct val="93000"/>
              </a:lnSpc>
              <a:spcBef>
                <a:spcPts val="0"/>
              </a:spcBef>
              <a:spcAft>
                <a:spcPts val="1138"/>
              </a:spcAft>
              <a:defRPr/>
            </a:lvl2pPr>
            <a:lvl3pPr algn="l" rtl="0" indent="-241300" marL="1143000">
              <a:lnSpc>
                <a:spcPct val="93000"/>
              </a:lnSpc>
              <a:spcBef>
                <a:spcPts val="0"/>
              </a:spcBef>
              <a:spcAft>
                <a:spcPts val="850"/>
              </a:spcAft>
              <a:defRPr/>
            </a:lvl3pPr>
            <a:lvl4pPr algn="l" rtl="0" indent="-228600" marL="1600200">
              <a:lnSpc>
                <a:spcPct val="93000"/>
              </a:lnSpc>
              <a:spcBef>
                <a:spcPts val="0"/>
              </a:spcBef>
              <a:spcAft>
                <a:spcPts val="575"/>
              </a:spcAft>
              <a:defRPr/>
            </a:lvl4pPr>
            <a:lvl5pPr algn="l" rtl="0" indent="-228600" marL="2057400">
              <a:lnSpc>
                <a:spcPct val="93000"/>
              </a:lnSpc>
              <a:spcBef>
                <a:spcPts val="0"/>
              </a:spcBef>
              <a:spcAft>
                <a:spcPts val="288"/>
              </a:spcAft>
              <a:defRPr/>
            </a:lvl5pPr>
            <a:lvl6pPr algn="l" rtl="0" indent="-228600" marL="2514600">
              <a:lnSpc>
                <a:spcPct val="93000"/>
              </a:lnSpc>
              <a:spcBef>
                <a:spcPts val="0"/>
              </a:spcBef>
              <a:spcAft>
                <a:spcPts val="288"/>
              </a:spcAft>
              <a:defRPr/>
            </a:lvl6pPr>
            <a:lvl7pPr algn="l" rtl="0" indent="-228600" marL="2971800">
              <a:lnSpc>
                <a:spcPct val="93000"/>
              </a:lnSpc>
              <a:spcBef>
                <a:spcPts val="0"/>
              </a:spcBef>
              <a:spcAft>
                <a:spcPts val="288"/>
              </a:spcAft>
              <a:defRPr/>
            </a:lvl7pPr>
            <a:lvl8pPr algn="l" rtl="0" indent="-228600" marL="3429000">
              <a:lnSpc>
                <a:spcPct val="93000"/>
              </a:lnSpc>
              <a:spcBef>
                <a:spcPts val="0"/>
              </a:spcBef>
              <a:spcAft>
                <a:spcPts val="288"/>
              </a:spcAft>
              <a:defRPr/>
            </a:lvl8pPr>
            <a:lvl9pPr algn="l" rtl="0" indent="-228600" marL="3886200">
              <a:lnSpc>
                <a:spcPct val="93000"/>
              </a:lnSpc>
              <a:spcBef>
                <a:spcPts val="0"/>
              </a:spcBef>
              <a:spcAft>
                <a:spcPts val="288"/>
              </a:spcAft>
              <a:defRPr/>
            </a:lvl9pPr>
          </a:lstStyle>
          <a:p/>
        </p:txBody>
      </p:sp>
      <p:sp>
        <p:nvSpPr>
          <p:cNvPr id="81" name="Shape 81"/>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82" name="Shape 82"/>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83" name="Shape 83"/>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1" name="Shape 21"/>
        <p:cNvGrpSpPr/>
        <p:nvPr/>
      </p:nvGrpSpPr>
      <p:grpSpPr>
        <a:xfrm>
          <a:off y="0" x="0"/>
          <a:ext cy="0" cx="0"/>
          <a:chOff y="0" x="0"/>
          <a:chExt cy="0" cx="0"/>
        </a:xfrm>
      </p:grpSpPr>
      <p:sp>
        <p:nvSpPr>
          <p:cNvPr id="22" name="Shape 22"/>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23" name="Shape 23"/>
          <p:cNvSpPr txBox="1"/>
          <p:nvPr>
            <p:ph idx="1" type="body"/>
          </p:nvPr>
        </p:nvSpPr>
        <p:spPr>
          <a:xfrm>
            <a:off y="1768475" x="504825"/>
            <a:ext cy="4987924" cx="9067799"/>
          </a:xfrm>
          <a:prstGeom prst="rect">
            <a:avLst/>
          </a:prstGeom>
          <a:noFill/>
          <a:ln>
            <a:noFill/>
          </a:ln>
        </p:spPr>
        <p:txBody>
          <a:bodyPr bIns="91425" rIns="91425" lIns="91425" tIns="91425" anchor="t" anchorCtr="0"/>
          <a:lstStyle>
            <a:lvl1pPr algn="l" rtl="0" indent="-342900" marL="342900">
              <a:lnSpc>
                <a:spcPct val="93000"/>
              </a:lnSpc>
              <a:spcBef>
                <a:spcPts val="0"/>
              </a:spcBef>
              <a:spcAft>
                <a:spcPts val="1425"/>
              </a:spcAft>
              <a:defRPr/>
            </a:lvl1pPr>
            <a:lvl2pPr algn="l" rtl="0" indent="-285750" marL="742950">
              <a:lnSpc>
                <a:spcPct val="93000"/>
              </a:lnSpc>
              <a:spcBef>
                <a:spcPts val="0"/>
              </a:spcBef>
              <a:spcAft>
                <a:spcPts val="1138"/>
              </a:spcAft>
              <a:defRPr/>
            </a:lvl2pPr>
            <a:lvl3pPr algn="l" rtl="0" indent="-241300" marL="1143000">
              <a:lnSpc>
                <a:spcPct val="93000"/>
              </a:lnSpc>
              <a:spcBef>
                <a:spcPts val="0"/>
              </a:spcBef>
              <a:spcAft>
                <a:spcPts val="850"/>
              </a:spcAft>
              <a:defRPr/>
            </a:lvl3pPr>
            <a:lvl4pPr algn="l" rtl="0" indent="-228600" marL="1600200">
              <a:lnSpc>
                <a:spcPct val="93000"/>
              </a:lnSpc>
              <a:spcBef>
                <a:spcPts val="0"/>
              </a:spcBef>
              <a:spcAft>
                <a:spcPts val="575"/>
              </a:spcAft>
              <a:defRPr/>
            </a:lvl4pPr>
            <a:lvl5pPr algn="l" rtl="0" indent="-228600" marL="2057400">
              <a:lnSpc>
                <a:spcPct val="93000"/>
              </a:lnSpc>
              <a:spcBef>
                <a:spcPts val="0"/>
              </a:spcBef>
              <a:spcAft>
                <a:spcPts val="288"/>
              </a:spcAft>
              <a:defRPr/>
            </a:lvl5pPr>
            <a:lvl6pPr algn="l" rtl="0" indent="-228600" marL="2514600">
              <a:lnSpc>
                <a:spcPct val="93000"/>
              </a:lnSpc>
              <a:spcBef>
                <a:spcPts val="0"/>
              </a:spcBef>
              <a:spcAft>
                <a:spcPts val="288"/>
              </a:spcAft>
              <a:defRPr/>
            </a:lvl6pPr>
            <a:lvl7pPr algn="l" rtl="0" indent="-228600" marL="2971800">
              <a:lnSpc>
                <a:spcPct val="93000"/>
              </a:lnSpc>
              <a:spcBef>
                <a:spcPts val="0"/>
              </a:spcBef>
              <a:spcAft>
                <a:spcPts val="288"/>
              </a:spcAft>
              <a:defRPr/>
            </a:lvl7pPr>
            <a:lvl8pPr algn="l" rtl="0" indent="-228600" marL="3429000">
              <a:lnSpc>
                <a:spcPct val="93000"/>
              </a:lnSpc>
              <a:spcBef>
                <a:spcPts val="0"/>
              </a:spcBef>
              <a:spcAft>
                <a:spcPts val="288"/>
              </a:spcAft>
              <a:defRPr/>
            </a:lvl8pPr>
            <a:lvl9pPr algn="l" rtl="0" indent="-228600" marL="3886200">
              <a:lnSpc>
                <a:spcPct val="93000"/>
              </a:lnSpc>
              <a:spcBef>
                <a:spcPts val="0"/>
              </a:spcBef>
              <a:spcAft>
                <a:spcPts val="288"/>
              </a:spcAft>
              <a:defRPr/>
            </a:lvl9pPr>
          </a:lstStyle>
          <a:p/>
        </p:txBody>
      </p:sp>
      <p:sp>
        <p:nvSpPr>
          <p:cNvPr id="24" name="Shape 24"/>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25" name="Shape 25"/>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26" name="Shape 26"/>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7" name="Shape 27"/>
        <p:cNvGrpSpPr/>
        <p:nvPr/>
      </p:nvGrpSpPr>
      <p:grpSpPr>
        <a:xfrm>
          <a:off y="0" x="0"/>
          <a:ext cy="0" cx="0"/>
          <a:chOff y="0" x="0"/>
          <a:chExt cy="0" cx="0"/>
        </a:xfrm>
      </p:grpSpPr>
      <p:sp>
        <p:nvSpPr>
          <p:cNvPr id="28" name="Shape 28"/>
          <p:cNvSpPr txBox="1"/>
          <p:nvPr>
            <p:ph type="title"/>
          </p:nvPr>
        </p:nvSpPr>
        <p:spPr>
          <a:xfrm>
            <a:off y="4857750" x="796925"/>
            <a:ext cy="1501775" cx="8567738"/>
          </a:xfrm>
          <a:prstGeom prst="rect">
            <a:avLst/>
          </a:prstGeom>
          <a:solidFill>
            <a:srgbClr val="99CC00"/>
          </a:solidFill>
          <a:ln>
            <a:noFill/>
          </a:ln>
        </p:spPr>
        <p:txBody>
          <a:bodyPr bIns="91425" rIns="91425" lIns="91425" tIns="91425" anchor="t"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29" name="Shape 29"/>
          <p:cNvSpPr txBox="1"/>
          <p:nvPr>
            <p:ph idx="1" type="body"/>
          </p:nvPr>
        </p:nvSpPr>
        <p:spPr>
          <a:xfrm>
            <a:off y="3203575" x="796925"/>
            <a:ext cy="1654174" cx="8567738"/>
          </a:xfrm>
          <a:prstGeom prst="rect">
            <a:avLst/>
          </a:prstGeom>
          <a:noFill/>
          <a:ln>
            <a:noFill/>
          </a:ln>
        </p:spPr>
        <p:txBody>
          <a:bodyPr bIns="91425" rIns="91425" lIns="91425" tIns="91425" anchor="b"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30" name="Shape 30"/>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31" name="Shape 31"/>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32" name="Shape 32"/>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3" name="Shape 33"/>
        <p:cNvGrpSpPr/>
        <p:nvPr/>
      </p:nvGrpSpPr>
      <p:grpSpPr>
        <a:xfrm>
          <a:off y="0" x="0"/>
          <a:ext cy="0" cx="0"/>
          <a:chOff y="0" x="0"/>
          <a:chExt cy="0" cx="0"/>
        </a:xfrm>
      </p:grpSpPr>
      <p:sp>
        <p:nvSpPr>
          <p:cNvPr id="34" name="Shape 34"/>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35" name="Shape 35"/>
          <p:cNvSpPr txBox="1"/>
          <p:nvPr>
            <p:ph idx="1" type="body"/>
          </p:nvPr>
        </p:nvSpPr>
        <p:spPr>
          <a:xfrm>
            <a:off y="1768475" x="504825"/>
            <a:ext cy="4987924" cx="44577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36" name="Shape 36"/>
          <p:cNvSpPr txBox="1"/>
          <p:nvPr>
            <p:ph idx="2" type="body"/>
          </p:nvPr>
        </p:nvSpPr>
        <p:spPr>
          <a:xfrm>
            <a:off y="1768475" x="5114925"/>
            <a:ext cy="4987924" cx="44577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37" name="Shape 37"/>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38" name="Shape 38"/>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39" name="Shape 39"/>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0" name="Shape 40"/>
        <p:cNvGrpSpPr/>
        <p:nvPr/>
      </p:nvGrpSpPr>
      <p:grpSpPr>
        <a:xfrm>
          <a:off y="0" x="0"/>
          <a:ext cy="0" cx="0"/>
          <a:chOff y="0" x="0"/>
          <a:chExt cy="0" cx="0"/>
        </a:xfrm>
      </p:grpSpPr>
      <p:sp>
        <p:nvSpPr>
          <p:cNvPr id="41" name="Shape 41"/>
          <p:cNvSpPr txBox="1"/>
          <p:nvPr>
            <p:ph type="title"/>
          </p:nvPr>
        </p:nvSpPr>
        <p:spPr>
          <a:xfrm>
            <a:off y="303212" x="504825"/>
            <a:ext cy="1258887" cx="9072562"/>
          </a:xfrm>
          <a:prstGeom prst="rect">
            <a:avLst/>
          </a:prstGeom>
          <a:solidFill>
            <a:srgbClr val="99CC00"/>
          </a:solidFill>
          <a:ln>
            <a:noFill/>
          </a:ln>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2" name="Shape 42"/>
          <p:cNvSpPr txBox="1"/>
          <p:nvPr>
            <p:ph idx="1" type="body"/>
          </p:nvPr>
        </p:nvSpPr>
        <p:spPr>
          <a:xfrm>
            <a:off y="1692275" x="504825"/>
            <a:ext cy="704850" cx="4452937"/>
          </a:xfrm>
          <a:prstGeom prst="rect">
            <a:avLst/>
          </a:prstGeom>
          <a:noFill/>
          <a:ln>
            <a:noFill/>
          </a:ln>
        </p:spPr>
        <p:txBody>
          <a:bodyPr bIns="91425" rIns="91425" lIns="91425" tIns="91425" anchor="b"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43" name="Shape 43"/>
          <p:cNvSpPr txBox="1"/>
          <p:nvPr>
            <p:ph idx="2" type="body"/>
          </p:nvPr>
        </p:nvSpPr>
        <p:spPr>
          <a:xfrm>
            <a:off y="2397125" x="504825"/>
            <a:ext cy="4356099" cx="4452937"/>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4" name="Shape 44"/>
          <p:cNvSpPr txBox="1"/>
          <p:nvPr>
            <p:ph idx="3" type="body"/>
          </p:nvPr>
        </p:nvSpPr>
        <p:spPr>
          <a:xfrm>
            <a:off y="1692275" x="5121275"/>
            <a:ext cy="704850" cx="4456112"/>
          </a:xfrm>
          <a:prstGeom prst="rect">
            <a:avLst/>
          </a:prstGeom>
          <a:noFill/>
          <a:ln>
            <a:noFill/>
          </a:ln>
        </p:spPr>
        <p:txBody>
          <a:bodyPr bIns="91425" rIns="91425" lIns="91425" tIns="91425" anchor="b"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45" name="Shape 45"/>
          <p:cNvSpPr txBox="1"/>
          <p:nvPr>
            <p:ph idx="4" type="body"/>
          </p:nvPr>
        </p:nvSpPr>
        <p:spPr>
          <a:xfrm>
            <a:off y="2397125" x="5121275"/>
            <a:ext cy="4356099" cx="4456112"/>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6" name="Shape 46"/>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47" name="Shape 47"/>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48" name="Shape 48"/>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 name="Shape 49"/>
        <p:cNvGrpSpPr/>
        <p:nvPr/>
      </p:nvGrpSpPr>
      <p:grpSpPr>
        <a:xfrm>
          <a:off y="0" x="0"/>
          <a:ext cy="0" cx="0"/>
          <a:chOff y="0" x="0"/>
          <a:chExt cy="0" cx="0"/>
        </a:xfrm>
      </p:grpSpPr>
      <p:sp>
        <p:nvSpPr>
          <p:cNvPr id="50" name="Shape 50"/>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51" name="Shape 51"/>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52" name="Shape 52"/>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53" name="Shape 53"/>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y="0" x="0"/>
          <a:ext cy="0" cx="0"/>
          <a:chOff y="0" x="0"/>
          <a:chExt cy="0" cx="0"/>
        </a:xfrm>
      </p:grpSpPr>
      <p:sp>
        <p:nvSpPr>
          <p:cNvPr id="55" name="Shape 55"/>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56" name="Shape 56"/>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57" name="Shape 57"/>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8" name="Shape 58"/>
        <p:cNvGrpSpPr/>
        <p:nvPr/>
      </p:nvGrpSpPr>
      <p:grpSpPr>
        <a:xfrm>
          <a:off y="0" x="0"/>
          <a:ext cy="0" cx="0"/>
          <a:chOff y="0" x="0"/>
          <a:chExt cy="0" cx="0"/>
        </a:xfrm>
      </p:grpSpPr>
      <p:sp>
        <p:nvSpPr>
          <p:cNvPr id="59" name="Shape 59"/>
          <p:cNvSpPr txBox="1"/>
          <p:nvPr>
            <p:ph type="title"/>
          </p:nvPr>
        </p:nvSpPr>
        <p:spPr>
          <a:xfrm>
            <a:off y="301625" x="504825"/>
            <a:ext cy="1279525" cx="3316287"/>
          </a:xfrm>
          <a:prstGeom prst="rect">
            <a:avLst/>
          </a:prstGeom>
          <a:solidFill>
            <a:srgbClr val="99CC00"/>
          </a:solidFill>
          <a:ln>
            <a:noFill/>
          </a:ln>
        </p:spPr>
        <p:txBody>
          <a:bodyPr bIns="91425" rIns="91425" lIns="91425" t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60" name="Shape 60"/>
          <p:cNvSpPr txBox="1"/>
          <p:nvPr>
            <p:ph idx="1" type="body"/>
          </p:nvPr>
        </p:nvSpPr>
        <p:spPr>
          <a:xfrm>
            <a:off y="301625" x="3941762"/>
            <a:ext cy="6451600" cx="5635625"/>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61" name="Shape 61"/>
          <p:cNvSpPr txBox="1"/>
          <p:nvPr>
            <p:ph idx="2" type="body"/>
          </p:nvPr>
        </p:nvSpPr>
        <p:spPr>
          <a:xfrm>
            <a:off y="1581150" x="504825"/>
            <a:ext cy="5172075" cx="3316287"/>
          </a:xfrm>
          <a:prstGeom prst="rect">
            <a:avLst/>
          </a:prstGeom>
          <a:noFill/>
          <a:ln>
            <a:noFill/>
          </a:ln>
        </p:spPr>
        <p:txBody>
          <a:bodyPr bIns="91425" rIns="91425" lIns="91425" tIns="91425" anchor="t"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62" name="Shape 62"/>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63" name="Shape 63"/>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64" name="Shape 64"/>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5" name="Shape 65"/>
        <p:cNvGrpSpPr/>
        <p:nvPr/>
      </p:nvGrpSpPr>
      <p:grpSpPr>
        <a:xfrm>
          <a:off y="0" x="0"/>
          <a:ext cy="0" cx="0"/>
          <a:chOff y="0" x="0"/>
          <a:chExt cy="0" cx="0"/>
        </a:xfrm>
      </p:grpSpPr>
      <p:sp>
        <p:nvSpPr>
          <p:cNvPr id="66" name="Shape 66"/>
          <p:cNvSpPr txBox="1"/>
          <p:nvPr>
            <p:ph type="title"/>
          </p:nvPr>
        </p:nvSpPr>
        <p:spPr>
          <a:xfrm>
            <a:off y="5291137" x="1976438"/>
            <a:ext cy="625475" cx="6048374"/>
          </a:xfrm>
          <a:prstGeom prst="rect">
            <a:avLst/>
          </a:prstGeom>
          <a:solidFill>
            <a:srgbClr val="99CC00"/>
          </a:solidFill>
          <a:ln>
            <a:noFill/>
          </a:ln>
        </p:spPr>
        <p:txBody>
          <a:bodyPr bIns="91425" rIns="91425" lIns="91425" t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pic>
        <p:nvPicPr>
          <p:cNvPr id="67" name="Shape 67"/>
          <p:cNvPicPr preferRelativeResize="0"/>
          <p:nvPr>
            <p:ph idx="2" type="pic"/>
          </p:nvPr>
        </p:nvPicPr>
        <p:spPr>
          <a:xfrm>
            <a:off y="674687" x="1976438"/>
            <a:ext cy="4537074" cx="6048374"/>
          </a:xfrm>
          <a:prstGeom prst="rect">
            <a:avLst/>
          </a:prstGeom>
          <a:noFill/>
          <a:ln>
            <a:noFill/>
          </a:ln>
        </p:spPr>
      </p:pic>
      <p:sp>
        <p:nvSpPr>
          <p:cNvPr id="68" name="Shape 68"/>
          <p:cNvSpPr txBox="1"/>
          <p:nvPr>
            <p:ph idx="1" type="body"/>
          </p:nvPr>
        </p:nvSpPr>
        <p:spPr>
          <a:xfrm>
            <a:off y="5916612" x="1976438"/>
            <a:ext cy="887411" cx="6048374"/>
          </a:xfrm>
          <a:prstGeom prst="rect">
            <a:avLst/>
          </a:prstGeom>
          <a:noFill/>
          <a:ln>
            <a:noFill/>
          </a:ln>
        </p:spPr>
        <p:txBody>
          <a:bodyPr bIns="91425" rIns="91425" lIns="91425" tIns="91425" anchor="t"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69" name="Shape 69"/>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70" name="Shape 70"/>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71" name="Shape 71"/>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theme/theme1.xml" Type="http://schemas.openxmlformats.org/officeDocument/2006/relationships/theme" Id="rId14"/><Relationship Target="../media/image00.jpg" Type="http://schemas.openxmlformats.org/officeDocument/2006/relationships/image" Id="rId2"/><Relationship Target="../slideLayouts/slideLayout10.xml" Type="http://schemas.openxmlformats.org/officeDocument/2006/relationships/slideLayout" Id="rId12"/><Relationship Target="../media/image53.png" Type="http://schemas.openxmlformats.org/officeDocument/2006/relationships/image" Id="rId1"/><Relationship Target="../slideLayouts/slideLayout11.xml" Type="http://schemas.openxmlformats.org/officeDocument/2006/relationships/slideLayout" Id="rId13"/><Relationship Target="../slideLayouts/slideLayout2.xml" Type="http://schemas.openxmlformats.org/officeDocument/2006/relationships/slideLayout" Id="rId4"/><Relationship Target="../slideLayouts/slideLayout8.xml" Type="http://schemas.openxmlformats.org/officeDocument/2006/relationships/slideLayout" Id="rId10"/><Relationship Target="../slideLayouts/slideLayout1.xml" Type="http://schemas.openxmlformats.org/officeDocument/2006/relationships/slideLayout" Id="rId3"/><Relationship Target="../slideLayouts/slideLayout9.xml" Type="http://schemas.openxmlformats.org/officeDocument/2006/relationships/slideLayout" Id="rId11"/><Relationship Target="../slideLayouts/slideLayout7.xml" Type="http://schemas.openxmlformats.org/officeDocument/2006/relationships/slideLayout" Id="rId9"/><Relationship Target="../slideLayouts/slideLayout4.xml" Type="http://schemas.openxmlformats.org/officeDocument/2006/relationships/slideLayout" Id="rId6"/><Relationship Target="../slideLayouts/slideLayout3.xml" Type="http://schemas.openxmlformats.org/officeDocument/2006/relationships/slideLayout" Id="rId5"/><Relationship Target="../slideLayouts/slideLayout6.xml" Type="http://schemas.openxmlformats.org/officeDocument/2006/relationships/slideLayout" Id="rId8"/><Relationship Target="../slideLayouts/slideLayout5.xml" Type="http://schemas.openxmlformats.org/officeDocument/2006/relationships/slideLayout"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 name="Shape 8"/>
        <p:cNvGrpSpPr/>
        <p:nvPr/>
      </p:nvGrpSpPr>
      <p:grpSpPr>
        <a:xfrm>
          <a:off y="0" x="0"/>
          <a:ext cy="0" cx="0"/>
          <a:chOff y="0" x="0"/>
          <a:chExt cy="0" cx="0"/>
        </a:xfrm>
      </p:grpSpPr>
      <p:sp>
        <p:nvSpPr>
          <p:cNvPr id="9" name="Shape 9"/>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marR="0" indent="0" marL="0">
              <a:lnSpc>
                <a:spcPct val="93000"/>
              </a:lnSpc>
              <a:spcBef>
                <a:spcPts val="0"/>
              </a:spcBef>
              <a:spcAft>
                <a:spcPts val="0"/>
              </a:spcAft>
              <a:defRPr/>
            </a:lvl1pPr>
            <a:lvl2pPr algn="ctr" rtl="0" marR="0" indent="0" marL="0">
              <a:lnSpc>
                <a:spcPct val="93000"/>
              </a:lnSpc>
              <a:spcBef>
                <a:spcPts val="0"/>
              </a:spcBef>
              <a:spcAft>
                <a:spcPts val="0"/>
              </a:spcAft>
              <a:defRPr/>
            </a:lvl2pPr>
            <a:lvl3pPr algn="ctr" rtl="0" marR="0" indent="0" marL="0">
              <a:lnSpc>
                <a:spcPct val="93000"/>
              </a:lnSpc>
              <a:spcBef>
                <a:spcPts val="0"/>
              </a:spcBef>
              <a:spcAft>
                <a:spcPts val="0"/>
              </a:spcAft>
              <a:defRPr/>
            </a:lvl3pPr>
            <a:lvl4pPr algn="ctr" rtl="0" marR="0" indent="0" marL="0">
              <a:lnSpc>
                <a:spcPct val="93000"/>
              </a:lnSpc>
              <a:spcBef>
                <a:spcPts val="0"/>
              </a:spcBef>
              <a:spcAft>
                <a:spcPts val="0"/>
              </a:spcAft>
              <a:defRPr/>
            </a:lvl4pPr>
            <a:lvl5pPr algn="ctr" rtl="0" marR="0" indent="0" marL="0">
              <a:lnSpc>
                <a:spcPct val="93000"/>
              </a:lnSpc>
              <a:spcBef>
                <a:spcPts val="0"/>
              </a:spcBef>
              <a:spcAft>
                <a:spcPts val="0"/>
              </a:spcAft>
              <a:defRPr/>
            </a:lvl5pPr>
            <a:lvl6pPr algn="ctr" rtl="0" marR="0" indent="-228600" marL="2514600">
              <a:lnSpc>
                <a:spcPct val="93000"/>
              </a:lnSpc>
              <a:spcBef>
                <a:spcPts val="0"/>
              </a:spcBef>
              <a:spcAft>
                <a:spcPts val="0"/>
              </a:spcAft>
              <a:defRPr/>
            </a:lvl6pPr>
            <a:lvl7pPr algn="ctr" rtl="0" marR="0" indent="-228600" marL="2971800">
              <a:lnSpc>
                <a:spcPct val="93000"/>
              </a:lnSpc>
              <a:spcBef>
                <a:spcPts val="0"/>
              </a:spcBef>
              <a:spcAft>
                <a:spcPts val="0"/>
              </a:spcAft>
              <a:defRPr/>
            </a:lvl7pPr>
            <a:lvl8pPr algn="ctr" rtl="0" marR="0" indent="-228600" marL="3429000">
              <a:lnSpc>
                <a:spcPct val="93000"/>
              </a:lnSpc>
              <a:spcBef>
                <a:spcPts val="0"/>
              </a:spcBef>
              <a:spcAft>
                <a:spcPts val="0"/>
              </a:spcAft>
              <a:defRPr/>
            </a:lvl8pPr>
            <a:lvl9pPr algn="ctr" rtl="0" marR="0" indent="-228600" marL="3886200">
              <a:lnSpc>
                <a:spcPct val="93000"/>
              </a:lnSpc>
              <a:spcBef>
                <a:spcPts val="0"/>
              </a:spcBef>
              <a:spcAft>
                <a:spcPts val="0"/>
              </a:spcAft>
              <a:defRPr/>
            </a:lvl9pPr>
          </a:lstStyle>
          <a:p/>
        </p:txBody>
      </p:sp>
      <p:sp>
        <p:nvSpPr>
          <p:cNvPr id="10" name="Shape 10"/>
          <p:cNvSpPr txBox="1"/>
          <p:nvPr>
            <p:ph idx="1" type="body"/>
          </p:nvPr>
        </p:nvSpPr>
        <p:spPr>
          <a:xfrm>
            <a:off y="1768475" x="504825"/>
            <a:ext cy="4987924" cx="9067799"/>
          </a:xfrm>
          <a:prstGeom prst="rect">
            <a:avLst/>
          </a:prstGeom>
          <a:noFill/>
          <a:ln>
            <a:noFill/>
          </a:ln>
        </p:spPr>
        <p:txBody>
          <a:bodyPr bIns="91425" rIns="91425" lIns="91425" tIns="91425" anchor="t" anchorCtr="0"/>
          <a:lstStyle>
            <a:lvl1pPr algn="l" rtl="0" marR="0" indent="-342900" marL="342900">
              <a:lnSpc>
                <a:spcPct val="93000"/>
              </a:lnSpc>
              <a:spcBef>
                <a:spcPts val="0"/>
              </a:spcBef>
              <a:spcAft>
                <a:spcPts val="1425"/>
              </a:spcAft>
              <a:defRPr/>
            </a:lvl1pPr>
            <a:lvl2pPr algn="l" rtl="0" marR="0" indent="-285750" marL="742950">
              <a:lnSpc>
                <a:spcPct val="93000"/>
              </a:lnSpc>
              <a:spcBef>
                <a:spcPts val="0"/>
              </a:spcBef>
              <a:spcAft>
                <a:spcPts val="1138"/>
              </a:spcAft>
              <a:defRPr/>
            </a:lvl2pPr>
            <a:lvl3pPr algn="l" rtl="0" marR="0" indent="-241300" marL="1143000">
              <a:lnSpc>
                <a:spcPct val="93000"/>
              </a:lnSpc>
              <a:spcBef>
                <a:spcPts val="0"/>
              </a:spcBef>
              <a:spcAft>
                <a:spcPts val="850"/>
              </a:spcAft>
              <a:defRPr/>
            </a:lvl3pPr>
            <a:lvl4pPr algn="l" rtl="0" marR="0" indent="-228600" marL="1600200">
              <a:lnSpc>
                <a:spcPct val="93000"/>
              </a:lnSpc>
              <a:spcBef>
                <a:spcPts val="0"/>
              </a:spcBef>
              <a:spcAft>
                <a:spcPts val="575"/>
              </a:spcAft>
              <a:defRPr/>
            </a:lvl4pPr>
            <a:lvl5pPr algn="l" rtl="0" marR="0" indent="-228600" marL="2057400">
              <a:lnSpc>
                <a:spcPct val="93000"/>
              </a:lnSpc>
              <a:spcBef>
                <a:spcPts val="0"/>
              </a:spcBef>
              <a:spcAft>
                <a:spcPts val="288"/>
              </a:spcAft>
              <a:defRPr/>
            </a:lvl5pPr>
            <a:lvl6pPr algn="l" rtl="0" marR="0" indent="-228600" marL="2514600">
              <a:lnSpc>
                <a:spcPct val="93000"/>
              </a:lnSpc>
              <a:spcBef>
                <a:spcPts val="0"/>
              </a:spcBef>
              <a:spcAft>
                <a:spcPts val="288"/>
              </a:spcAft>
              <a:defRPr/>
            </a:lvl6pPr>
            <a:lvl7pPr algn="l" rtl="0" marR="0" indent="-228600" marL="2971800">
              <a:lnSpc>
                <a:spcPct val="93000"/>
              </a:lnSpc>
              <a:spcBef>
                <a:spcPts val="0"/>
              </a:spcBef>
              <a:spcAft>
                <a:spcPts val="288"/>
              </a:spcAft>
              <a:defRPr/>
            </a:lvl7pPr>
            <a:lvl8pPr algn="l" rtl="0" marR="0" indent="-228600" marL="3429000">
              <a:lnSpc>
                <a:spcPct val="93000"/>
              </a:lnSpc>
              <a:spcBef>
                <a:spcPts val="0"/>
              </a:spcBef>
              <a:spcAft>
                <a:spcPts val="288"/>
              </a:spcAft>
              <a:defRPr/>
            </a:lvl8pPr>
            <a:lvl9pPr algn="l" rtl="0" marR="0" indent="-228600" marL="3886200">
              <a:lnSpc>
                <a:spcPct val="93000"/>
              </a:lnSpc>
              <a:spcBef>
                <a:spcPts val="0"/>
              </a:spcBef>
              <a:spcAft>
                <a:spcPts val="288"/>
              </a:spcAft>
              <a:defRPr/>
            </a:lvl9pPr>
          </a:lstStyle>
          <a:p/>
        </p:txBody>
      </p:sp>
      <p:sp>
        <p:nvSpPr>
          <p:cNvPr id="11" name="Shape 11"/>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12" name="Shape 12"/>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13" name="Shape 13"/>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pic>
        <p:nvPicPr>
          <p:cNvPr id="14" name="Shape 14"/>
          <p:cNvPicPr preferRelativeResize="0"/>
          <p:nvPr/>
        </p:nvPicPr>
        <p:blipFill>
          <a:blip r:embed="rId1"/>
          <a:stretch>
            <a:fillRect/>
          </a:stretch>
        </p:blipFill>
        <p:spPr>
          <a:xfrm>
            <a:off y="6732588" x="7600950"/>
            <a:ext cy="619124" cx="2087562"/>
          </a:xfrm>
          <a:prstGeom prst="rect">
            <a:avLst/>
          </a:prstGeom>
        </p:spPr>
      </p:pic>
      <p:pic>
        <p:nvPicPr>
          <p:cNvPr id="15" name="Shape 15"/>
          <p:cNvPicPr preferRelativeResize="0"/>
          <p:nvPr/>
        </p:nvPicPr>
        <p:blipFill>
          <a:blip r:embed="rId2"/>
          <a:stretch>
            <a:fillRect/>
          </a:stretch>
        </p:blipFill>
        <p:spPr>
          <a:xfrm>
            <a:off y="6692900" x="144463"/>
            <a:ext cy="758825" cx="2982912"/>
          </a:xfrm>
          <a:prstGeom prst="rect">
            <a:avLst/>
          </a:prstGeom>
        </p:spPr>
      </p:pic>
    </p:spTree>
  </p:cSld>
  <p:clrMap accent2="accent2" accent3="accent3" accent4="accent4" accent5="accent5" accent6="accent6" hlink="hlink" tx2="lt2" tx1="dk1" bg2="dk2" bg1="lt1" folHlink="folHlink" accent1="accent1"/>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http://en.wikipedia.org/wiki/Kirchhoff's_law_of_thermal_radiation" Type="http://schemas.openxmlformats.org/officeDocument/2006/relationships/hyperlink" TargetMode="External"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media/image05.pn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12.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 Target="../media/image24.pn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06.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 Target="../media/image02.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 Target="../media/image09.png"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 Target="../media/image10.png"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 Target="../media/image11.pn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2.xml" Type="http://schemas.openxmlformats.org/officeDocument/2006/relationships/slideLayout" Id="rId1"/><Relationship Target="../media/image15.png"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2.xml" Type="http://schemas.openxmlformats.org/officeDocument/2006/relationships/slideLayout" Id="rId1"/><Relationship Target="../media/image16.pn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 Target="../media/image17.png" Type="http://schemas.openxmlformats.org/officeDocument/2006/relationships/image" Id="rId3"/></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 Target="../media/image21.jp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 Target="../media/image18.pn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 Target="../media/image13.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 Target="../media/image14.pn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 Target="../media/image19.png" Type="http://schemas.openxmlformats.org/officeDocument/2006/relationships/image" Id="rId3"/></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 Target="../media/image27.pn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 Target="../media/image20.pn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 Target="../media/image22.png"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 Target="../media/image25.pn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 Target="../media/image23.png"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 Target="../media/image26.pn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xml" Type="http://schemas.openxmlformats.org/officeDocument/2006/relationships/slideLayout" Id="rId1"/><Relationship Target="../media/image29.pn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 Target="../media/image28.pn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 Target="../media/image31.pn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2.xml" Type="http://schemas.openxmlformats.org/officeDocument/2006/relationships/slideLayout" Id="rId1"/><Relationship Target="../media/image23.png" Type="http://schemas.openxmlformats.org/officeDocument/2006/relationships/image" Id="rId3"/></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2.xml" Type="http://schemas.openxmlformats.org/officeDocument/2006/relationships/slideLayout" Id="rId1"/><Relationship Target="../media/image30.pn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2.xml" Type="http://schemas.openxmlformats.org/officeDocument/2006/relationships/slideLayout" Id="rId1"/><Relationship Target="../media/image36.pn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2.xml" Type="http://schemas.openxmlformats.org/officeDocument/2006/relationships/slideLayout" Id="rId1"/><Relationship Target="../media/image32.pn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2.xml" Type="http://schemas.openxmlformats.org/officeDocument/2006/relationships/slideLayout" Id="rId1"/><Relationship Target="../media/image34.png" Type="http://schemas.openxmlformats.org/officeDocument/2006/relationships/image" Id="rId3"/></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2.xml" Type="http://schemas.openxmlformats.org/officeDocument/2006/relationships/slideLayout" Id="rId1"/><Relationship Target="../media/image35.pn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2.xml" Type="http://schemas.openxmlformats.org/officeDocument/2006/relationships/slideLayout" Id="rId1"/><Relationship Target="../media/image33.pn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2.xml" Type="http://schemas.openxmlformats.org/officeDocument/2006/relationships/slideLayout" Id="rId1"/><Relationship Target="../media/image40.pn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2.xml" Type="http://schemas.openxmlformats.org/officeDocument/2006/relationships/slideLayout" Id="rId1"/></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2.xml" Type="http://schemas.openxmlformats.org/officeDocument/2006/relationships/slideLayout" Id="rId1"/><Relationship Target="../media/image41.png" Type="http://schemas.openxmlformats.org/officeDocument/2006/relationships/image" Id="rId3"/></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2.xml" Type="http://schemas.openxmlformats.org/officeDocument/2006/relationships/slideLayout" Id="rId1"/><Relationship Target="../media/image46.png"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2.xml" Type="http://schemas.openxmlformats.org/officeDocument/2006/relationships/slideLayout" Id="rId1"/><Relationship Target="../media/image39.pn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1.png" Type="http://schemas.openxmlformats.org/officeDocument/2006/relationships/image" Id="rId3"/></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2.xml" Type="http://schemas.openxmlformats.org/officeDocument/2006/relationships/slideLayout" Id="rId1"/><Relationship Target="../media/image38.png" Type="http://schemas.openxmlformats.org/officeDocument/2006/relationships/image" Id="rId4"/><Relationship Target="../media/image37.png" Type="http://schemas.openxmlformats.org/officeDocument/2006/relationships/image" Id="rId3"/></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2.xml" Type="http://schemas.openxmlformats.org/officeDocument/2006/relationships/slideLayout" Id="rId1"/></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2.xml" Type="http://schemas.openxmlformats.org/officeDocument/2006/relationships/slideLayout" Id="rId1"/></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2.xml" Type="http://schemas.openxmlformats.org/officeDocument/2006/relationships/slideLayout" Id="rId1"/></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2.xml" Type="http://schemas.openxmlformats.org/officeDocument/2006/relationships/slideLayout" Id="rId1"/><Relationship Target="../media/image45.png" Type="http://schemas.openxmlformats.org/officeDocument/2006/relationships/image" Id="rId3"/></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2.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2.xml" Type="http://schemas.openxmlformats.org/officeDocument/2006/relationships/slideLayout" Id="rId1"/><Relationship Target="../media/image43.png" Type="http://schemas.openxmlformats.org/officeDocument/2006/relationships/image" Id="rId3"/></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2.xml" Type="http://schemas.openxmlformats.org/officeDocument/2006/relationships/slideLayout" Id="rId1"/><Relationship Target="../media/image51.jpg" Type="http://schemas.openxmlformats.org/officeDocument/2006/relationships/image" Id="rId3"/></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2.xml" Type="http://schemas.openxmlformats.org/officeDocument/2006/relationships/slideLayout" Id="rId1"/></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2.xml" Type="http://schemas.openxmlformats.org/officeDocument/2006/relationships/slideLayout" Id="rId1"/><Relationship Target="../media/image50.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4.png" Type="http://schemas.openxmlformats.org/officeDocument/2006/relationships/image" Id="rId3"/></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2.xml" Type="http://schemas.openxmlformats.org/officeDocument/2006/relationships/slideLayout" Id="rId1"/><Relationship Target="../media/image44.png" Type="http://schemas.openxmlformats.org/officeDocument/2006/relationships/image" Id="rId3"/></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2.xml" Type="http://schemas.openxmlformats.org/officeDocument/2006/relationships/slideLayout" Id="rId1"/></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2.xml" Type="http://schemas.openxmlformats.org/officeDocument/2006/relationships/slideLayout" Id="rId1"/><Relationship Target="../media/image42.png" Type="http://schemas.openxmlformats.org/officeDocument/2006/relationships/image" Id="rId3"/></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2.xml" Type="http://schemas.openxmlformats.org/officeDocument/2006/relationships/slideLayout" Id="rId1"/></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2.xml" Type="http://schemas.openxmlformats.org/officeDocument/2006/relationships/slideLayout" Id="rId1"/><Relationship Target="../media/image49.png" Type="http://schemas.openxmlformats.org/officeDocument/2006/relationships/image" Id="rId3"/></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2.xml" Type="http://schemas.openxmlformats.org/officeDocument/2006/relationships/slideLayout" Id="rId1"/></Relationships>
</file>

<file path=ppt/slides/_rels/slide76.xml.rels><?xml version="1.0" encoding="UTF-8" standalone="yes"?><Relationships xmlns="http://schemas.openxmlformats.org/package/2006/relationships"><Relationship Target="../notesSlides/notesSlide76.xml" Type="http://schemas.openxmlformats.org/officeDocument/2006/relationships/notesSlide" Id="rId2"/><Relationship Target="../slideLayouts/slideLayout2.xml" Type="http://schemas.openxmlformats.org/officeDocument/2006/relationships/slideLayout" Id="rId1"/><Relationship Target="../media/image48.png" Type="http://schemas.openxmlformats.org/officeDocument/2006/relationships/image" Id="rId3"/></Relationships>
</file>

<file path=ppt/slides/_rels/slide77.xml.rels><?xml version="1.0" encoding="UTF-8" standalone="yes"?><Relationships xmlns="http://schemas.openxmlformats.org/package/2006/relationships"><Relationship Target="../notesSlides/notesSlide77.xml" Type="http://schemas.openxmlformats.org/officeDocument/2006/relationships/notesSlide" Id="rId2"/><Relationship Target="../slideLayouts/slideLayout2.xml" Type="http://schemas.openxmlformats.org/officeDocument/2006/relationships/slideLayout" Id="rId1"/><Relationship Target="../media/image47.png" Type="http://schemas.openxmlformats.org/officeDocument/2006/relationships/image" Id="rId3"/></Relationships>
</file>

<file path=ppt/slides/_rels/slide78.xml.rels><?xml version="1.0" encoding="UTF-8" standalone="yes"?><Relationships xmlns="http://schemas.openxmlformats.org/package/2006/relationships"><Relationship Target="../notesSlides/notesSlide78.xml" Type="http://schemas.openxmlformats.org/officeDocument/2006/relationships/notesSlide" Id="rId2"/><Relationship Target="../slideLayouts/slideLayout2.xml" Type="http://schemas.openxmlformats.org/officeDocument/2006/relationships/slideLayout" Id="rId1"/><Relationship Target="../media/image52.png" Type="http://schemas.openxmlformats.org/officeDocument/2006/relationships/image" Id="rId3"/></Relationships>
</file>

<file path=ppt/slides/_rels/slide79.xml.rels><?xml version="1.0" encoding="UTF-8" standalone="yes"?><Relationships xmlns="http://schemas.openxmlformats.org/package/2006/relationships"><Relationship Target="../notesSlides/notesSlide79.xml" Type="http://schemas.openxmlformats.org/officeDocument/2006/relationships/notesSlide" Id="rId2"/><Relationship Target="../slideLayouts/slideLayout2.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3.png" Type="http://schemas.openxmlformats.org/officeDocument/2006/relationships/image" Id="rId3"/></Relationships>
</file>

<file path=ppt/slides/_rels/slide80.xml.rels><?xml version="1.0" encoding="UTF-8" standalone="yes"?><Relationships xmlns="http://schemas.openxmlformats.org/package/2006/relationships"><Relationship Target="../notesSlides/notesSlide80.xml" Type="http://schemas.openxmlformats.org/officeDocument/2006/relationships/notesSlide" Id="rId2"/><Relationship Target="../slideLayouts/slideLayout2.xml" Type="http://schemas.openxmlformats.org/officeDocument/2006/relationships/slideLayout" Id="rId1"/><Relationship Target="../media/image55.png" Type="http://schemas.openxmlformats.org/officeDocument/2006/relationships/image" Id="rId3"/></Relationships>
</file>

<file path=ppt/slides/_rels/slide81.xml.rels><?xml version="1.0" encoding="UTF-8" standalone="yes"?><Relationships xmlns="http://schemas.openxmlformats.org/package/2006/relationships"><Relationship Target="../notesSlides/notesSlide81.xml" Type="http://schemas.openxmlformats.org/officeDocument/2006/relationships/notesSlide" Id="rId2"/><Relationship Target="../slideLayouts/slideLayout2.xml" Type="http://schemas.openxmlformats.org/officeDocument/2006/relationships/slideLayout" Id="rId1"/></Relationships>
</file>

<file path=ppt/slides/_rels/slide82.xml.rels><?xml version="1.0" encoding="UTF-8" standalone="yes"?><Relationships xmlns="http://schemas.openxmlformats.org/package/2006/relationships"><Relationship Target="../notesSlides/notesSlide82.xml" Type="http://schemas.openxmlformats.org/officeDocument/2006/relationships/notesSlide" Id="rId2"/><Relationship Target="../slideLayouts/slideLayout2.xml" Type="http://schemas.openxmlformats.org/officeDocument/2006/relationships/slideLayout" Id="rId1"/><Relationship Target="../media/image54.png" Type="http://schemas.openxmlformats.org/officeDocument/2006/relationships/image" Id="rId3"/></Relationships>
</file>

<file path=ppt/slides/_rels/slide83.xml.rels><?xml version="1.0" encoding="UTF-8" standalone="yes"?><Relationships xmlns="http://schemas.openxmlformats.org/package/2006/relationships"><Relationship Target="../notesSlides/notesSlide83.xml" Type="http://schemas.openxmlformats.org/officeDocument/2006/relationships/notesSlide" Id="rId2"/><Relationship Target="../slideLayouts/slideLayout2.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y="0" x="0"/>
          <a:ext cy="0" cx="0"/>
          <a:chOff y="0" x="0"/>
          <a:chExt cy="0" cx="0"/>
        </a:xfrm>
      </p:grpSpPr>
      <p:sp>
        <p:nvSpPr>
          <p:cNvPr id="85" name="Shape 85"/>
          <p:cNvSpPr txBox="1"/>
          <p:nvPr>
            <p:ph type="ctrTitle"/>
          </p:nvPr>
        </p:nvSpPr>
        <p:spPr>
          <a:xfrm>
            <a:off y="179436" x="719831"/>
            <a:ext cy="1728191" cx="8568629"/>
          </a:xfrm>
          <a:prstGeom prst="rect">
            <a:avLst/>
          </a:prstGeom>
          <a:solidFill>
            <a:srgbClr val="D8D8D8"/>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3600" lang="en-US" i="0">
                <a:solidFill>
                  <a:srgbClr val="000000"/>
                </a:solidFill>
                <a:latin typeface="Arial"/>
                <a:ea typeface="Arial"/>
                <a:cs typeface="Arial"/>
                <a:sym typeface="Arial"/>
              </a:rPr>
              <a:t>Geogg124</a:t>
            </a:r>
            <a:br>
              <a:rPr strike="noStrike" u="none" b="1" cap="none" baseline="0" sz="3600" lang="en-US" i="0">
                <a:solidFill>
                  <a:srgbClr val="000000"/>
                </a:solidFill>
                <a:latin typeface="Arial"/>
                <a:ea typeface="Arial"/>
                <a:cs typeface="Arial"/>
                <a:sym typeface="Arial"/>
              </a:rPr>
            </a:br>
            <a:r>
              <a:rPr strike="noStrike" u="none" b="1" cap="none" baseline="0" sz="3600" lang="en-US" i="0">
                <a:solidFill>
                  <a:srgbClr val="000000"/>
                </a:solidFill>
                <a:latin typeface="Arial"/>
                <a:ea typeface="Arial"/>
                <a:cs typeface="Arial"/>
                <a:sym typeface="Arial"/>
              </a:rPr>
              <a:t>The Terrestrial Carbon Cycle</a:t>
            </a:r>
          </a:p>
        </p:txBody>
      </p:sp>
      <p:sp>
        <p:nvSpPr>
          <p:cNvPr id="86" name="Shape 86"/>
          <p:cNvSpPr txBox="1"/>
          <p:nvPr>
            <p:ph idx="1" type="subTitle"/>
          </p:nvPr>
        </p:nvSpPr>
        <p:spPr>
          <a:xfrm>
            <a:off y="3779837" x="1839911"/>
            <a:ext cy="2362200" cx="6172199"/>
          </a:xfrm>
          <a:prstGeom prst="rect">
            <a:avLst/>
          </a:prstGeom>
          <a:solidFill>
            <a:srgbClr val="D8D8D8"/>
          </a:solidFill>
          <a:ln>
            <a:noFill/>
          </a:ln>
        </p:spPr>
        <p:txBody>
          <a:bodyPr bIns="0" rIns="0" lIns="0" tIns="28200" anchor="ctr" anchorCtr="1">
            <a:noAutofit/>
          </a:bodyPr>
          <a:lstStyle/>
          <a:p>
            <a:pPr algn="ctr" rtl="0" lvl="0" marR="0" indent="0" marL="0">
              <a:lnSpc>
                <a:spcPct val="93000"/>
              </a:lnSpc>
              <a:spcBef>
                <a:spcPts val="0"/>
              </a:spcBef>
              <a:spcAft>
                <a:spcPts val="0"/>
              </a:spcAft>
              <a:buSzPct val="25000"/>
              <a:buNone/>
            </a:pPr>
            <a:r>
              <a:rPr strike="noStrike" u="none" b="1" cap="none" baseline="0" sz="3200" lang="en-US" i="0">
                <a:solidFill>
                  <a:srgbClr val="000000"/>
                </a:solidFill>
                <a:latin typeface="Arial"/>
                <a:ea typeface="Arial"/>
                <a:cs typeface="Arial"/>
                <a:sym typeface="Arial"/>
              </a:rPr>
              <a:t>P. Lewis</a:t>
            </a:r>
          </a:p>
          <a:p>
            <a:r>
              <a:t/>
            </a:r>
          </a:p>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Professor of Remote Sensing</a:t>
            </a:r>
          </a:p>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UCL Geography </a:t>
            </a:r>
          </a:p>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&amp; NERC NCEO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y="0" x="0"/>
          <a:ext cy="0" cx="0"/>
          <a:chOff y="0" x="0"/>
          <a:chExt cy="0" cx="0"/>
        </a:xfrm>
      </p:grpSpPr>
      <p:sp>
        <p:nvSpPr>
          <p:cNvPr id="145" name="Shape 14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Exercise</a:t>
            </a:r>
          </a:p>
        </p:txBody>
      </p:sp>
      <p:sp>
        <p:nvSpPr>
          <p:cNvPr id="146" name="Shape 146"/>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1800" lang="en-US" i="0">
                <a:solidFill>
                  <a:srgbClr val="000000"/>
                </a:solidFill>
                <a:latin typeface="Arial"/>
                <a:ea typeface="Arial"/>
                <a:cs typeface="Arial"/>
                <a:sym typeface="Arial"/>
              </a:rPr>
              <a:t>‘develop a simple ‘zero-dimensional’ model of the climate system</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1800" lang="en-US" i="0">
                <a:solidFill>
                  <a:srgbClr val="000000"/>
                </a:solidFill>
                <a:latin typeface="Arial"/>
                <a:ea typeface="Arial"/>
                <a:cs typeface="Arial"/>
                <a:sym typeface="Arial"/>
              </a:rPr>
              <a:t>Use this model to show what the sensitivity of the temperature is to albedo and the incoming solar radiation.</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1800" lang="en-US" i="0">
                <a:solidFill>
                  <a:srgbClr val="000000"/>
                </a:solidFill>
                <a:latin typeface="Arial"/>
                <a:ea typeface="Arial"/>
                <a:cs typeface="Arial"/>
                <a:sym typeface="Arial"/>
              </a:rPr>
              <a:t>what factors would cause variations in these terms?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1800" lang="en-US" i="0">
                <a:solidFill>
                  <a:srgbClr val="000000"/>
                </a:solidFill>
                <a:latin typeface="Arial"/>
                <a:ea typeface="Arial"/>
                <a:cs typeface="Arial"/>
                <a:sym typeface="Arial"/>
              </a:rPr>
              <a:t>Assuming the actual average surface temperature is around 14 C, modify the code above to return the </a:t>
            </a:r>
            <a:r>
              <a:rPr strike="noStrike" u="none" b="0" cap="none" baseline="0" sz="1800" lang="en-US" i="1">
                <a:solidFill>
                  <a:srgbClr val="000000"/>
                </a:solidFill>
                <a:latin typeface="Arial"/>
                <a:ea typeface="Arial"/>
                <a:cs typeface="Arial"/>
                <a:sym typeface="Arial"/>
              </a:rPr>
              <a:t>effective emissivity</a:t>
            </a:r>
            <a:r>
              <a:rPr strike="noStrike" u="none" b="0" cap="none" baseline="0" sz="1800" lang="en-US" i="0">
                <a:solidFill>
                  <a:srgbClr val="000000"/>
                </a:solidFill>
                <a:latin typeface="Arial"/>
                <a:ea typeface="Arial"/>
                <a:cs typeface="Arial"/>
                <a:sym typeface="Arial"/>
              </a:rPr>
              <a:t> of the Earth.</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1800" lang="en-US" i="0">
                <a:solidFill>
                  <a:srgbClr val="000000"/>
                </a:solidFill>
                <a:latin typeface="Arial"/>
                <a:ea typeface="Arial"/>
                <a:cs typeface="Arial"/>
                <a:sym typeface="Arial"/>
              </a:rPr>
              <a:t>We assumed above that the effective (broadband) shortwave albedo was 0.31, so the effective (broadband) shortwave absorptance is 1-0.31=0.69. The effective (broadband) longwave absorptance is equal to the effective (broadband) longwave emissivity through Kirchoff’s law (of thermal radiation</a:t>
            </a:r>
            <a:r>
              <a:rPr strike="noStrike" u="sng" b="0" cap="none" baseline="0" sz="1800" lang="en-US" i="0">
                <a:solidFill>
                  <a:schemeClr val="hlink"/>
                </a:solidFill>
                <a:latin typeface="Arial"/>
                <a:ea typeface="Arial"/>
                <a:cs typeface="Arial"/>
                <a:sym typeface="Arial"/>
                <a:hlinkClick r:id="rId3"/>
              </a:rPr>
              <a:t>)</a:t>
            </a:r>
            <a:r>
              <a:rPr strike="noStrike" u="none" b="0" cap="none" baseline="0" sz="1800" lang="en-US" i="0">
                <a:solidFill>
                  <a:srgbClr val="000000"/>
                </a:solidFill>
                <a:latin typeface="Arial"/>
                <a:ea typeface="Arial"/>
                <a:cs typeface="Arial"/>
                <a:sym typeface="Arial"/>
              </a:rPr>
              <a:t>, assuming thermal equilibrium. What then is the effective (broadband) longwave albedo?</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1800" lang="en-US" i="0">
                <a:solidFill>
                  <a:srgbClr val="000000"/>
                </a:solidFill>
                <a:latin typeface="Arial"/>
                <a:ea typeface="Arial"/>
                <a:cs typeface="Arial"/>
                <a:sym typeface="Arial"/>
              </a:rPr>
              <a:t>Why do we use the words </a:t>
            </a:r>
            <a:r>
              <a:rPr strike="noStrike" u="none" b="0" cap="none" baseline="0" sz="1800" lang="en-US" i="1">
                <a:solidFill>
                  <a:srgbClr val="000000"/>
                </a:solidFill>
                <a:latin typeface="Arial"/>
                <a:ea typeface="Arial"/>
                <a:cs typeface="Arial"/>
                <a:sym typeface="Arial"/>
              </a:rPr>
              <a:t>effective</a:t>
            </a:r>
            <a:r>
              <a:rPr strike="noStrike" u="none" b="0" cap="none" baseline="0" sz="1800" lang="en-US" i="0">
                <a:solidFill>
                  <a:srgbClr val="000000"/>
                </a:solidFill>
                <a:latin typeface="Arial"/>
                <a:ea typeface="Arial"/>
                <a:cs typeface="Arial"/>
                <a:sym typeface="Arial"/>
              </a:rPr>
              <a:t> and </a:t>
            </a:r>
            <a:r>
              <a:rPr strike="noStrike" u="none" b="0" cap="none" baseline="0" sz="1800" lang="en-US" i="1">
                <a:solidFill>
                  <a:srgbClr val="000000"/>
                </a:solidFill>
                <a:latin typeface="Arial"/>
                <a:ea typeface="Arial"/>
                <a:cs typeface="Arial"/>
                <a:sym typeface="Arial"/>
              </a:rPr>
              <a:t>broadband</a:t>
            </a:r>
            <a:r>
              <a:rPr strike="noStrike" u="none" b="0" cap="none" baseline="0" sz="1800" lang="en-US" i="0">
                <a:solidFill>
                  <a:srgbClr val="000000"/>
                </a:solidFill>
                <a:latin typeface="Arial"/>
                <a:ea typeface="Arial"/>
                <a:cs typeface="Arial"/>
                <a:sym typeface="Arial"/>
              </a:rPr>
              <a:t> above?</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1800" lang="en-US" i="0">
                <a:solidFill>
                  <a:srgbClr val="000000"/>
                </a:solidFill>
                <a:latin typeface="Arial"/>
                <a:ea typeface="Arial"/>
                <a:cs typeface="Arial"/>
                <a:sym typeface="Arial"/>
              </a:rPr>
              <a:t>What impact would increasing the concentrations of greenhouse gases have on the effective (broadband) longwave albedo?</a:t>
            </a:r>
          </a:p>
          <a:p>
            <a:r>
              <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y="0" x="0"/>
          <a:ext cy="0" cx="0"/>
          <a:chOff y="0" x="0"/>
          <a:chExt cy="0" cx="0"/>
        </a:xfrm>
      </p:grpSpPr>
      <p:sp>
        <p:nvSpPr>
          <p:cNvPr id="152" name="Shape 15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Atmospheric absorption</a:t>
            </a:r>
          </a:p>
        </p:txBody>
      </p:sp>
      <p:pic>
        <p:nvPicPr>
          <p:cNvPr id="153" name="Shape 153"/>
          <p:cNvPicPr preferRelativeResize="0"/>
          <p:nvPr/>
        </p:nvPicPr>
        <p:blipFill>
          <a:blip r:embed="rId3"/>
          <a:stretch>
            <a:fillRect/>
          </a:stretch>
        </p:blipFill>
        <p:spPr>
          <a:xfrm>
            <a:off y="1768475" x="2565130"/>
            <a:ext cy="4987925" cx="4947188"/>
          </a:xfrm>
          <a:prstGeom prst="rect">
            <a:avLst/>
          </a:prstGeom>
        </p:spPr>
      </p:pic>
      <p:sp>
        <p:nvSpPr>
          <p:cNvPr id="154" name="Shape 154"/>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y="0" x="0"/>
          <a:ext cy="0" cx="0"/>
          <a:chOff y="0" x="0"/>
          <a:chExt cy="0" cx="0"/>
        </a:xfrm>
      </p:grpSpPr>
      <p:sp>
        <p:nvSpPr>
          <p:cNvPr id="160" name="Shape 16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Radiative Forcing</a:t>
            </a:r>
          </a:p>
        </p:txBody>
      </p:sp>
      <p:sp>
        <p:nvSpPr>
          <p:cNvPr id="161" name="Shape 161"/>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measure of the </a:t>
            </a:r>
            <a:r>
              <a:rPr strike="noStrike" u="none" b="0" cap="none" baseline="0" sz="3200" lang="en-US" i="1">
                <a:solidFill>
                  <a:srgbClr val="000000"/>
                </a:solidFill>
                <a:latin typeface="Arial"/>
                <a:ea typeface="Arial"/>
                <a:cs typeface="Arial"/>
                <a:sym typeface="Arial"/>
              </a:rPr>
              <a:t>radiative</a:t>
            </a:r>
            <a:r>
              <a:rPr strike="noStrike" u="none" b="0" cap="none" baseline="0" sz="3200" lang="en-US" i="0">
                <a:solidFill>
                  <a:srgbClr val="000000"/>
                </a:solidFill>
                <a:latin typeface="Arial"/>
                <a:ea typeface="Arial"/>
                <a:cs typeface="Arial"/>
                <a:sym typeface="Arial"/>
              </a:rPr>
              <a:t> impact of components of the climate system</a:t>
            </a:r>
          </a:p>
          <a:p>
            <a:pPr algn="l" rtl="0" lvl="0" marR="0" indent="-342900" marL="342900">
              <a:lnSpc>
                <a:spcPct val="93000"/>
              </a:lnSpc>
              <a:spcBef>
                <a:spcPts val="1425"/>
              </a:spcBef>
              <a:spcAft>
                <a:spcPts val="0"/>
              </a:spcAft>
              <a:buSzPct val="25000"/>
              <a:buNone/>
            </a:pPr>
            <a:r>
              <a:rPr strike="noStrike" u="none" b="0" cap="none" baseline="0" sz="2400" lang="en-US" i="0">
                <a:solidFill>
                  <a:srgbClr val="000000"/>
                </a:solidFill>
                <a:latin typeface="Arial"/>
                <a:ea typeface="Arial"/>
                <a:cs typeface="Arial"/>
                <a:sym typeface="Arial"/>
              </a:rPr>
              <a:t>“a measure of the influence a factor has in altering the balance of incoming and outgoing energy in the Earth-atmosphere system and is an index of the importance of the factor as a potential climate change mechanism. ... radiative forcing values are for changes relative to preindustrial conditions defined at 1750 and are expressed in watts per square meter (W/m^2).” IPCC AR4</a:t>
            </a:r>
          </a:p>
          <a:p>
            <a:pPr algn="l" rtl="0" lvl="0" marR="0" indent="-342900" marL="342900">
              <a:lnSpc>
                <a:spcPct val="93000"/>
              </a:lnSpc>
              <a:spcBef>
                <a:spcPts val="1425"/>
              </a:spcBef>
              <a:spcAft>
                <a:spcPts val="1425"/>
              </a:spcAft>
              <a:buSzPct val="25000"/>
              <a:buNone/>
            </a:pPr>
            <a:r>
              <a:rPr strike="noStrike" u="none" b="0" cap="none" baseline="0" sz="2400" lang="en-US" i="0">
                <a:solidFill>
                  <a:srgbClr val="000000"/>
                </a:solidFill>
                <a:latin typeface="Arial"/>
                <a:ea typeface="Arial"/>
                <a:cs typeface="Arial"/>
                <a:sym typeface="Arial"/>
              </a:rPr>
              <a:t>AR4: most likely value of (net positive) radiative forcing due to anthrogenic sources is about an order of magnitude larger than the estimated radiative forcing from changes in solar irradiance.</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y="0" x="0"/>
          <a:ext cy="0" cx="0"/>
          <a:chOff y="0" x="0"/>
          <a:chExt cy="0" cx="0"/>
        </a:xfrm>
      </p:grpSpPr>
      <p:sp>
        <p:nvSpPr>
          <p:cNvPr id="166" name="Shape 16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Rockstrom et al. (2009)</a:t>
            </a:r>
          </a:p>
        </p:txBody>
      </p:sp>
      <p:sp>
        <p:nvSpPr>
          <p:cNvPr id="167" name="Shape 167"/>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1425"/>
              </a:spcAft>
              <a:buSzPct val="25000"/>
              <a:buNone/>
            </a:pPr>
            <a:r>
              <a:rPr strike="noStrike" u="none" b="0" cap="none" baseline="0" sz="2400" lang="en-US" i="0">
                <a:solidFill>
                  <a:srgbClr val="000000"/>
                </a:solidFill>
                <a:latin typeface="Arial"/>
                <a:ea typeface="Arial"/>
                <a:cs typeface="Arial"/>
                <a:sym typeface="Arial"/>
              </a:rPr>
              <a:t>“human changes to atmospheric CO2 concentrations should not exceed 350 parts per million by volume, and that radiative forcing should not exceed 1 watt per square metre above pre-industrial levels. Transgressing these boundaries will increase the risk of irreversible climate change, such as the loss of major ice sheets, accelerated sea- level rise and abrupt shifts in forest and agri- cultural systems. Current CO2 concentration stands at 387 p.p.m.v. and the change in radiative forcing is 1.5 W m^-2”</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y="0" x="0"/>
          <a:ext cy="0" cx="0"/>
          <a:chOff y="0" x="0"/>
          <a:chExt cy="0" cx="0"/>
        </a:xfrm>
      </p:grpSpPr>
      <p:sp>
        <p:nvSpPr>
          <p:cNvPr id="172" name="Shape 172"/>
          <p:cNvSpPr txBox="1"/>
          <p:nvPr>
            <p:ph type="title"/>
          </p:nvPr>
        </p:nvSpPr>
        <p:spPr>
          <a:xfrm>
            <a:off y="301625" x="359792"/>
            <a:ext cy="1389979" cx="3456383"/>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Radiative forcings</a:t>
            </a:r>
          </a:p>
        </p:txBody>
      </p:sp>
      <p:pic>
        <p:nvPicPr>
          <p:cNvPr id="173" name="Shape 173"/>
          <p:cNvPicPr preferRelativeResize="0"/>
          <p:nvPr/>
        </p:nvPicPr>
        <p:blipFill>
          <a:blip r:embed="rId3"/>
          <a:stretch>
            <a:fillRect/>
          </a:stretch>
        </p:blipFill>
        <p:spPr>
          <a:xfrm>
            <a:off y="323453" x="4202166"/>
            <a:ext cy="6576962" cx="5712002"/>
          </a:xfrm>
          <a:prstGeom prst="rect">
            <a:avLst/>
          </a:prstGeom>
        </p:spPr>
      </p:pic>
      <p:sp>
        <p:nvSpPr>
          <p:cNvPr id="174" name="Shape 174"/>
          <p:cNvSpPr txBox="1"/>
          <p:nvPr>
            <p:ph idx="1" type="body"/>
          </p:nvPr>
        </p:nvSpPr>
        <p:spPr>
          <a:xfrm>
            <a:off y="323453" x="1079871"/>
            <a:ext cy="6576963" cx="11956591"/>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175" name="Shape 175"/>
          <p:cNvSpPr txBox="1"/>
          <p:nvPr/>
        </p:nvSpPr>
        <p:spPr>
          <a:xfrm>
            <a:off y="2339676" x="-31973"/>
            <a:ext cy="3372614" cx="4464496"/>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1" cap="none" baseline="0" sz="2400" lang="en-US" i="0">
                <a:solidFill>
                  <a:srgbClr val="000000"/>
                </a:solidFill>
                <a:latin typeface="Arial"/>
                <a:ea typeface="Arial"/>
                <a:cs typeface="Arial"/>
                <a:sym typeface="Arial"/>
              </a:rPr>
              <a:t>RF for different mechanisms</a:t>
            </a:r>
          </a:p>
          <a:p>
            <a:pPr algn="ctr" rtl="0" lvl="0" marR="0" indent="0" marL="0">
              <a:lnSpc>
                <a:spcPct val="93000"/>
              </a:lnSpc>
              <a:spcBef>
                <a:spcPts val="1200"/>
              </a:spcBef>
              <a:spcAft>
                <a:spcPts val="0"/>
              </a:spcAft>
              <a:buSzPct val="25000"/>
              <a:buNone/>
            </a:pPr>
            <a:r>
              <a:rPr strike="noStrike" u="none" b="0" cap="none" baseline="0" sz="2400" lang="en-US" i="0">
                <a:solidFill>
                  <a:srgbClr val="000000"/>
                </a:solidFill>
                <a:latin typeface="Arial"/>
                <a:ea typeface="Arial"/>
                <a:cs typeface="Arial"/>
                <a:sym typeface="Arial"/>
              </a:rPr>
              <a:t>most significant anthropogenic positive RF term is CO2 followed by CH4, Tropospheric O3, Halocarbons, NO2, (natural) Solar irradiance variations, and black carbon effects on snow (lowering snow albedo).</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y="0" x="0"/>
          <a:ext cy="0" cx="0"/>
          <a:chOff y="0" x="0"/>
          <a:chExt cy="0" cx="0"/>
        </a:xfrm>
      </p:grpSpPr>
      <p:sp>
        <p:nvSpPr>
          <p:cNvPr id="181" name="Shape 18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Carbon in the Earth System</a:t>
            </a:r>
          </a:p>
        </p:txBody>
      </p:sp>
      <p:sp>
        <p:nvSpPr>
          <p:cNvPr id="182" name="Shape 182"/>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4th most abundant element in the universe. </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able to bond with itself and many other elements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forms over 10 million known compounds. </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present </a:t>
            </a:r>
          </a:p>
          <a:p>
            <a:pPr algn="l" rtl="0" lvl="1" marR="0" indent="-285750" marL="74295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in the atmosphere as CO2, CH4 etc)</a:t>
            </a:r>
          </a:p>
          <a:p>
            <a:pPr algn="l" rtl="0" lvl="1" marR="0" indent="-285750" marL="742950">
              <a:lnSpc>
                <a:spcPct val="93000"/>
              </a:lnSpc>
              <a:spcBef>
                <a:spcPts val="1138"/>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in all natural waters as dissolved CO2</a:t>
            </a:r>
          </a:p>
          <a:p>
            <a:pPr algn="l" rtl="0" lvl="1" marR="0" indent="-285750" marL="742950">
              <a:lnSpc>
                <a:spcPct val="93000"/>
              </a:lnSpc>
              <a:spcBef>
                <a:spcPts val="1138"/>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in various carbonates in rocks</a:t>
            </a:r>
          </a:p>
          <a:p>
            <a:pPr algn="l" rtl="0" lvl="1" marR="0" indent="-285750" marL="742950">
              <a:lnSpc>
                <a:spcPct val="93000"/>
              </a:lnSpc>
              <a:spcBef>
                <a:spcPts val="1138"/>
              </a:spcBef>
              <a:spcAft>
                <a:spcPts val="1138"/>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as organic molecules in living and dead organisms in the biosphere .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y="0" x="0"/>
          <a:ext cy="0" cx="0"/>
          <a:chOff y="0" x="0"/>
          <a:chExt cy="0" cx="0"/>
        </a:xfrm>
      </p:grpSpPr>
      <p:sp>
        <p:nvSpPr>
          <p:cNvPr id="187" name="Shape 18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Carbon in the Earth System</a:t>
            </a:r>
          </a:p>
        </p:txBody>
      </p:sp>
      <p:sp>
        <p:nvSpPr>
          <p:cNvPr id="188" name="Shape 188"/>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also important in radiative forcing </a:t>
            </a:r>
          </a:p>
          <a:p>
            <a:pPr algn="l" rtl="0" lvl="0" marR="0" indent="-342900" marL="342900">
              <a:lnSpc>
                <a:spcPct val="93000"/>
              </a:lnSpc>
              <a:spcBef>
                <a:spcPts val="1425"/>
              </a:spcBef>
              <a:spcAft>
                <a:spcPts val="0"/>
              </a:spcAft>
              <a:buSzPct val="25000"/>
              <a:buNone/>
            </a:pPr>
            <a:r>
              <a:rPr strike="noStrike" u="none" b="0" cap="none" baseline="0" sz="2400" lang="en-US" i="0">
                <a:solidFill>
                  <a:srgbClr val="000000"/>
                </a:solidFill>
                <a:latin typeface="Arial"/>
                <a:ea typeface="Arial"/>
                <a:cs typeface="Arial"/>
                <a:sym typeface="Arial"/>
              </a:rPr>
              <a:t>Directly</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Halocarbons in the atmosphere </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black carbon deposits on snow</a:t>
            </a:r>
          </a:p>
          <a:p>
            <a:pPr algn="l" rtl="0" lvl="0" marR="0" indent="-342900" marL="342900">
              <a:lnSpc>
                <a:spcPct val="93000"/>
              </a:lnSpc>
              <a:spcBef>
                <a:spcPts val="1425"/>
              </a:spcBef>
              <a:spcAft>
                <a:spcPts val="0"/>
              </a:spcAft>
              <a:buSzPct val="25000"/>
              <a:buNone/>
            </a:pPr>
            <a:r>
              <a:rPr strike="noStrike" u="none" b="0" cap="none" baseline="0" sz="2400" lang="en-US" i="0">
                <a:solidFill>
                  <a:srgbClr val="000000"/>
                </a:solidFill>
                <a:latin typeface="Arial"/>
                <a:ea typeface="Arial"/>
                <a:cs typeface="Arial"/>
                <a:sym typeface="Arial"/>
              </a:rPr>
              <a:t>indirectly </a:t>
            </a:r>
          </a:p>
          <a:p>
            <a:pPr algn="l" rtl="0" lvl="0" marR="0" indent="-342900" marL="342900">
              <a:lnSpc>
                <a:spcPct val="93000"/>
              </a:lnSpc>
              <a:spcBef>
                <a:spcPts val="1425"/>
              </a:spcBef>
              <a:spcAft>
                <a:spcPts val="1425"/>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elsewhere (e.g. land cover change).</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y="0" x="0"/>
          <a:ext cy="0" cx="0"/>
          <a:chOff y="0" x="0"/>
          <a:chExt cy="0" cx="0"/>
        </a:xfrm>
      </p:grpSpPr>
      <p:sp>
        <p:nvSpPr>
          <p:cNvPr id="193" name="Shape 19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Atmospheric Carbon and Greenhouse Gases</a:t>
            </a:r>
          </a:p>
        </p:txBody>
      </p:sp>
      <p:pic>
        <p:nvPicPr>
          <p:cNvPr id="194" name="Shape 194"/>
          <p:cNvPicPr preferRelativeResize="0"/>
          <p:nvPr/>
        </p:nvPicPr>
        <p:blipFill>
          <a:blip r:embed="rId3"/>
          <a:stretch>
            <a:fillRect/>
          </a:stretch>
        </p:blipFill>
        <p:spPr>
          <a:xfrm>
            <a:off y="1768475" x="1314966"/>
            <a:ext cy="4987925" cx="7447516"/>
          </a:xfrm>
          <a:prstGeom prst="rect">
            <a:avLst/>
          </a:prstGeom>
        </p:spPr>
      </p:pic>
      <p:sp>
        <p:nvSpPr>
          <p:cNvPr id="195" name="Shape 195"/>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y="0" x="0"/>
          <a:ext cy="0" cx="0"/>
          <a:chOff y="0" x="0"/>
          <a:chExt cy="0" cx="0"/>
        </a:xfrm>
      </p:grpSpPr>
      <p:sp>
        <p:nvSpPr>
          <p:cNvPr id="201" name="Shape 20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Annual cycles</a:t>
            </a:r>
          </a:p>
        </p:txBody>
      </p:sp>
      <p:pic>
        <p:nvPicPr>
          <p:cNvPr id="202" name="Shape 202"/>
          <p:cNvPicPr preferRelativeResize="0"/>
          <p:nvPr/>
        </p:nvPicPr>
        <p:blipFill>
          <a:blip r:embed="rId3"/>
          <a:stretch>
            <a:fillRect/>
          </a:stretch>
        </p:blipFill>
        <p:spPr>
          <a:xfrm>
            <a:off y="1768475" x="1811243"/>
            <a:ext cy="4987925" cx="6454960"/>
          </a:xfrm>
          <a:prstGeom prst="rect">
            <a:avLst/>
          </a:prstGeom>
        </p:spPr>
      </p:pic>
      <p:sp>
        <p:nvSpPr>
          <p:cNvPr id="203" name="Shape 203"/>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y="0" x="0"/>
          <a:ext cy="0" cx="0"/>
          <a:chOff y="0" x="0"/>
          <a:chExt cy="0" cx="0"/>
        </a:xfrm>
      </p:grpSpPr>
      <p:sp>
        <p:nvSpPr>
          <p:cNvPr id="208" name="Shape 20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US emissions (2006)</a:t>
            </a:r>
          </a:p>
        </p:txBody>
      </p:sp>
      <p:pic>
        <p:nvPicPr>
          <p:cNvPr id="209" name="Shape 209"/>
          <p:cNvPicPr preferRelativeResize="0"/>
          <p:nvPr/>
        </p:nvPicPr>
        <p:blipFill>
          <a:blip r:embed="rId3"/>
          <a:stretch>
            <a:fillRect/>
          </a:stretch>
        </p:blipFill>
        <p:spPr>
          <a:xfrm>
            <a:off y="1768475" x="2579407"/>
            <a:ext cy="4987925" cx="4918634"/>
          </a:xfrm>
          <a:prstGeom prst="rect">
            <a:avLst/>
          </a:prstGeom>
        </p:spPr>
      </p:pic>
      <p:sp>
        <p:nvSpPr>
          <p:cNvPr id="210" name="Shape 210"/>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y="0" x="0"/>
          <a:ext cy="0" cx="0"/>
          <a:chOff y="0" x="0"/>
          <a:chExt cy="0" cx="0"/>
        </a:xfrm>
      </p:grpSpPr>
      <p:sp>
        <p:nvSpPr>
          <p:cNvPr id="92" name="Shape 9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Aims of lecture</a:t>
            </a:r>
          </a:p>
        </p:txBody>
      </p:sp>
      <p:sp>
        <p:nvSpPr>
          <p:cNvPr id="93" name="Shape 9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In this lecture, we will:</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consider the importance of understanding the science of climate change</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look at basic principles of energy transfer in the earth system</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examine greenhouse gases and their sources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look in detail at the terrestrial carbon cycle</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provide an overview of relevant biogeochemical processes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look in some detail at photosynthesis and factors that limit this</a:t>
            </a:r>
          </a:p>
          <a:p>
            <a:r>
              <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y="0" x="0"/>
          <a:ext cy="0" cx="0"/>
          <a:chOff y="0" x="0"/>
          <a:chExt cy="0" cx="0"/>
        </a:xfrm>
      </p:grpSpPr>
      <p:sp>
        <p:nvSpPr>
          <p:cNvPr id="216" name="Shape 21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Global trends</a:t>
            </a:r>
          </a:p>
        </p:txBody>
      </p:sp>
      <p:pic>
        <p:nvPicPr>
          <p:cNvPr id="217" name="Shape 217"/>
          <p:cNvPicPr preferRelativeResize="0"/>
          <p:nvPr/>
        </p:nvPicPr>
        <p:blipFill>
          <a:blip r:embed="rId3"/>
          <a:stretch>
            <a:fillRect/>
          </a:stretch>
        </p:blipFill>
        <p:spPr>
          <a:xfrm>
            <a:off y="1768475" x="504825"/>
            <a:ext cy="4987925" cx="9067800"/>
          </a:xfrm>
          <a:prstGeom prst="rect">
            <a:avLst/>
          </a:prstGeom>
        </p:spPr>
      </p:pic>
      <p:sp>
        <p:nvSpPr>
          <p:cNvPr id="218" name="Shape 218"/>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y="0" x="0"/>
          <a:ext cy="0" cx="0"/>
          <a:chOff y="0" x="0"/>
          <a:chExt cy="0" cx="0"/>
        </a:xfrm>
      </p:grpSpPr>
      <p:sp>
        <p:nvSpPr>
          <p:cNvPr id="223" name="Shape 22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EXERCISE</a:t>
            </a:r>
          </a:p>
        </p:txBody>
      </p:sp>
      <p:sp>
        <p:nvSpPr>
          <p:cNvPr id="224" name="Shape 224"/>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1425"/>
              </a:spcAft>
              <a:buSzPct val="25000"/>
              <a:buNone/>
            </a:pPr>
            <a:r>
              <a:rPr strike="noStrike" u="none" b="0" cap="none" baseline="0" sz="3200" lang="en-US" i="0">
                <a:solidFill>
                  <a:srgbClr val="000000"/>
                </a:solidFill>
                <a:latin typeface="Arial"/>
                <a:ea typeface="Arial"/>
                <a:cs typeface="Arial"/>
                <a:sym typeface="Arial"/>
              </a:rPr>
              <a:t>Data on CO2 emissions and per capita emissions</a:t>
            </a:r>
          </a:p>
        </p:txBody>
      </p:sp>
      <p:pic>
        <p:nvPicPr>
          <p:cNvPr id="225" name="Shape 225"/>
          <p:cNvPicPr preferRelativeResize="0"/>
          <p:nvPr/>
        </p:nvPicPr>
        <p:blipFill>
          <a:blip r:embed="rId3"/>
          <a:stretch>
            <a:fillRect/>
          </a:stretch>
        </p:blipFill>
        <p:spPr>
          <a:xfrm>
            <a:off y="2267668" x="791839"/>
            <a:ext cy="4443921" cx="7776863"/>
          </a:xfrm>
          <a:prstGeom prst="rect">
            <a:avLst/>
          </a:prstGeom>
        </p:spPr>
      </p:pic>
      <p:sp>
        <p:nvSpPr>
          <p:cNvPr id="226" name="Shape 226"/>
          <p:cNvSpPr txBox="1"/>
          <p:nvPr/>
        </p:nvSpPr>
        <p:spPr>
          <a:xfrm>
            <a:off y="7119554" x="3240111"/>
            <a:ext cy="440120" cx="3965298"/>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Global per capita emissions</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y="0" x="0"/>
          <a:ext cy="0" cx="0"/>
          <a:chOff y="0" x="0"/>
          <a:chExt cy="0" cx="0"/>
        </a:xfrm>
      </p:grpSpPr>
      <p:sp>
        <p:nvSpPr>
          <p:cNvPr id="231" name="Shape 23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EXERCISE</a:t>
            </a:r>
          </a:p>
        </p:txBody>
      </p:sp>
      <p:pic>
        <p:nvPicPr>
          <p:cNvPr id="232" name="Shape 232"/>
          <p:cNvPicPr preferRelativeResize="0"/>
          <p:nvPr/>
        </p:nvPicPr>
        <p:blipFill>
          <a:blip r:embed="rId3"/>
          <a:stretch>
            <a:fillRect/>
          </a:stretch>
        </p:blipFill>
        <p:spPr>
          <a:xfrm>
            <a:off y="1768475" x="1713433"/>
            <a:ext cy="4987924" cx="6650579"/>
          </a:xfrm>
          <a:prstGeom prst="rect">
            <a:avLst/>
          </a:prstGeom>
        </p:spPr>
      </p:pic>
      <p:sp>
        <p:nvSpPr>
          <p:cNvPr id="233" name="Shape 233"/>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y="0" x="0"/>
          <a:ext cy="0" cx="0"/>
          <a:chOff y="0" x="0"/>
          <a:chExt cy="0" cx="0"/>
        </a:xfrm>
      </p:grpSpPr>
      <p:sp>
        <p:nvSpPr>
          <p:cNvPr id="239" name="Shape 23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EXERCISE</a:t>
            </a:r>
          </a:p>
        </p:txBody>
      </p:sp>
      <p:pic>
        <p:nvPicPr>
          <p:cNvPr id="240" name="Shape 240"/>
          <p:cNvPicPr preferRelativeResize="0"/>
          <p:nvPr/>
        </p:nvPicPr>
        <p:blipFill>
          <a:blip r:embed="rId3"/>
          <a:stretch>
            <a:fillRect/>
          </a:stretch>
        </p:blipFill>
        <p:spPr>
          <a:xfrm>
            <a:off y="1768475" x="1713433"/>
            <a:ext cy="4987924" cx="6650579"/>
          </a:xfrm>
          <a:prstGeom prst="rect">
            <a:avLst/>
          </a:prstGeom>
        </p:spPr>
      </p:pic>
      <p:sp>
        <p:nvSpPr>
          <p:cNvPr id="241" name="Shape 241"/>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y="0" x="0"/>
          <a:ext cy="0" cx="0"/>
          <a:chOff y="0" x="0"/>
          <a:chExt cy="0" cx="0"/>
        </a:xfrm>
      </p:grpSpPr>
      <p:sp>
        <p:nvSpPr>
          <p:cNvPr id="247" name="Shape 24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EXERCISE</a:t>
            </a:r>
          </a:p>
        </p:txBody>
      </p:sp>
      <p:sp>
        <p:nvSpPr>
          <p:cNvPr id="248" name="Shape 248"/>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Identify those countries in the top twenty emitting nations lists which have increasing trends in (a) population and (b) per capita emissions rates. Rank them in order.</a:t>
            </a:r>
          </a:p>
          <a:p>
            <a:r>
              <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y="0" x="0"/>
          <a:ext cy="0" cx="0"/>
          <a:chOff y="0" x="0"/>
          <a:chExt cy="0" cx="0"/>
        </a:xfrm>
      </p:grpSpPr>
      <p:sp>
        <p:nvSpPr>
          <p:cNvPr id="253" name="Shape 25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EXERCISE</a:t>
            </a:r>
          </a:p>
        </p:txBody>
      </p:sp>
      <p:sp>
        <p:nvSpPr>
          <p:cNvPr id="254" name="Shape 254"/>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1600" lang="en-US" i="0">
                <a:solidFill>
                  <a:srgbClr val="000000"/>
                </a:solidFill>
                <a:latin typeface="Arial"/>
                <a:ea typeface="Arial"/>
                <a:cs typeface="Arial"/>
                <a:sym typeface="Arial"/>
              </a:rPr>
              <a:t>Given a start at some code …</a:t>
            </a:r>
          </a:p>
          <a:p>
            <a:pPr algn="l" rtl="0" lvl="0" marR="0" indent="-342900" marL="342900">
              <a:lnSpc>
                <a:spcPct val="93000"/>
              </a:lnSpc>
              <a:spcBef>
                <a:spcPts val="1425"/>
              </a:spcBef>
              <a:spcAft>
                <a:spcPts val="0"/>
              </a:spcAft>
              <a:buSzPct val="25000"/>
              <a:buNone/>
            </a:pPr>
            <a:r>
              <a:rPr strike="noStrike" u="none" b="0" cap="none" baseline="0" sz="1600" lang="en-US" i="0">
                <a:solidFill>
                  <a:srgbClr val="000000"/>
                </a:solidFill>
                <a:latin typeface="Arial"/>
                <a:ea typeface="Arial"/>
                <a:cs typeface="Arial"/>
                <a:sym typeface="Arial"/>
              </a:rPr>
              <a:t>The code above provides linear extrapolation estimates for per captia emissions for the year 2020 based on data for 1995 to 2008.</a:t>
            </a:r>
          </a:p>
          <a:p>
            <a:pPr algn="l" rtl="0" lvl="0" marR="0" indent="-342900" marL="342900">
              <a:lnSpc>
                <a:spcPct val="93000"/>
              </a:lnSpc>
              <a:spcBef>
                <a:spcPts val="1425"/>
              </a:spcBef>
              <a:spcAft>
                <a:spcPts val="0"/>
              </a:spcAft>
              <a:buSzPct val="25000"/>
              <a:buNone/>
            </a:pPr>
            <a:r>
              <a:rPr strike="noStrike" u="none" b="1" cap="none" baseline="0" sz="1600" lang="en-US" i="0">
                <a:solidFill>
                  <a:srgbClr val="000000"/>
                </a:solidFill>
                <a:latin typeface="Arial"/>
                <a:ea typeface="Arial"/>
                <a:cs typeface="Arial"/>
                <a:sym typeface="Arial"/>
              </a:rPr>
              <a:t>Adapt the code so that it provides estimates of Total Fossil-Fuel Emissions for 2020 for the top 20 emitting countries, </a:t>
            </a:r>
            <a:r>
              <a:rPr strike="noStrike" u="none" b="1" cap="none" baseline="0" sz="1600" lang="en-US" i="1">
                <a:solidFill>
                  <a:srgbClr val="000000"/>
                </a:solidFill>
                <a:latin typeface="Arial"/>
                <a:ea typeface="Arial"/>
                <a:cs typeface="Arial"/>
                <a:sym typeface="Arial"/>
              </a:rPr>
              <a:t>assuming population does not increase</a:t>
            </a:r>
            <a:r>
              <a:rPr strike="noStrike" u="none" b="1" cap="none" baseline="0" sz="1600" lang="en-US" i="0">
                <a:solidFill>
                  <a:srgbClr val="000000"/>
                </a:solidFill>
                <a:latin typeface="Arial"/>
                <a:ea typeface="Arial"/>
                <a:cs typeface="Arial"/>
                <a:sym typeface="Arial"/>
              </a:rPr>
              <a:t>.</a:t>
            </a:r>
          </a:p>
          <a:p>
            <a:pPr algn="l" rtl="0" lvl="0" marR="0" indent="-342900" marL="342900">
              <a:lnSpc>
                <a:spcPct val="93000"/>
              </a:lnSpc>
              <a:spcBef>
                <a:spcPts val="1425"/>
              </a:spcBef>
              <a:spcAft>
                <a:spcPts val="0"/>
              </a:spcAft>
              <a:buSzPct val="25000"/>
              <a:buNone/>
            </a:pPr>
            <a:r>
              <a:rPr strike="noStrike" u="none" b="1" cap="none" baseline="0" sz="1600" lang="en-US" i="0">
                <a:solidFill>
                  <a:srgbClr val="000000"/>
                </a:solidFill>
                <a:latin typeface="Arial"/>
                <a:ea typeface="Arial"/>
                <a:cs typeface="Arial"/>
                <a:sym typeface="Arial"/>
              </a:rPr>
              <a:t>Adapt the code so that it provides estimates of Total Fossil-Fuel Emissions for 2020 for the top 20 emitting countries, </a:t>
            </a:r>
            <a:r>
              <a:rPr strike="noStrike" u="none" b="1" cap="none" baseline="0" sz="1600" lang="en-US" i="1">
                <a:solidFill>
                  <a:srgbClr val="000000"/>
                </a:solidFill>
                <a:latin typeface="Arial"/>
                <a:ea typeface="Arial"/>
                <a:cs typeface="Arial"/>
                <a:sym typeface="Arial"/>
              </a:rPr>
              <a:t>assuming a linear trend in population</a:t>
            </a:r>
            <a:r>
              <a:rPr strike="noStrike" u="none" b="1" cap="none" baseline="0" sz="1600" lang="en-US" i="0">
                <a:solidFill>
                  <a:srgbClr val="000000"/>
                </a:solidFill>
                <a:latin typeface="Arial"/>
                <a:ea typeface="Arial"/>
                <a:cs typeface="Arial"/>
                <a:sym typeface="Arial"/>
              </a:rPr>
              <a:t>.</a:t>
            </a:r>
          </a:p>
          <a:p>
            <a:pPr algn="l" rtl="0" lvl="0" marR="0" indent="-342900" marL="342900">
              <a:lnSpc>
                <a:spcPct val="93000"/>
              </a:lnSpc>
              <a:spcBef>
                <a:spcPts val="1425"/>
              </a:spcBef>
              <a:spcAft>
                <a:spcPts val="0"/>
              </a:spcAft>
              <a:buSzPct val="25000"/>
              <a:buNone/>
            </a:pPr>
            <a:r>
              <a:rPr strike="noStrike" u="none" b="1" cap="none" baseline="0" sz="1600" lang="en-US" i="0">
                <a:solidFill>
                  <a:srgbClr val="000000"/>
                </a:solidFill>
                <a:latin typeface="Arial"/>
                <a:ea typeface="Arial"/>
                <a:cs typeface="Arial"/>
                <a:sym typeface="Arial"/>
              </a:rPr>
              <a:t>Use these two sets of figures to estimate the impact of population growth on total (global) Fossil-Fuel Emissions for 2020 </a:t>
            </a:r>
            <a:r>
              <a:rPr strike="noStrike" u="none" b="0" cap="none" baseline="0" sz="1600" lang="en-US" i="0">
                <a:solidFill>
                  <a:srgbClr val="000000"/>
                </a:solidFill>
                <a:latin typeface="Arial"/>
                <a:ea typeface="Arial"/>
                <a:cs typeface="Arial"/>
                <a:sym typeface="Arial"/>
              </a:rPr>
              <a:t>(i.e. what proiortion of the change in estimated emissions can be attributed to population growth?). You can assume that the proportion of emissions from the top 20 countries remains at 63% if you need that information.</a:t>
            </a:r>
          </a:p>
          <a:p>
            <a:pPr algn="l" rtl="0" lvl="0" marR="0" indent="-342900" marL="342900">
              <a:lnSpc>
                <a:spcPct val="93000"/>
              </a:lnSpc>
              <a:spcBef>
                <a:spcPts val="1425"/>
              </a:spcBef>
              <a:spcAft>
                <a:spcPts val="0"/>
              </a:spcAft>
              <a:buSzPct val="25000"/>
              <a:buNone/>
            </a:pPr>
            <a:r>
              <a:rPr strike="noStrike" u="none" b="0" cap="none" baseline="0" sz="1600" lang="en-US" i="0">
                <a:solidFill>
                  <a:srgbClr val="000000"/>
                </a:solidFill>
                <a:latin typeface="Arial"/>
                <a:ea typeface="Arial"/>
                <a:cs typeface="Arial"/>
                <a:sym typeface="Arial"/>
              </a:rPr>
              <a:t>What impact does the time period over which you perform the linear regression have (e.g. change it to start at 2000)?</a:t>
            </a:r>
          </a:p>
          <a:p>
            <a:pPr algn="l" rtl="0" lvl="0" marR="0" indent="-342900" marL="342900">
              <a:lnSpc>
                <a:spcPct val="93000"/>
              </a:lnSpc>
              <a:spcBef>
                <a:spcPts val="1425"/>
              </a:spcBef>
              <a:spcAft>
                <a:spcPts val="0"/>
              </a:spcAft>
              <a:buSzPct val="25000"/>
              <a:buNone/>
            </a:pPr>
            <a:r>
              <a:rPr strike="noStrike" u="none" b="0" cap="none" baseline="0" sz="1600" lang="en-US" i="0">
                <a:solidFill>
                  <a:srgbClr val="000000"/>
                </a:solidFill>
                <a:latin typeface="Arial"/>
                <a:ea typeface="Arial"/>
                <a:cs typeface="Arial"/>
                <a:sym typeface="Arial"/>
              </a:rPr>
              <a:t>If you have time, you might try to estimate the uncertainty on these estimates.</a:t>
            </a:r>
          </a:p>
          <a:p>
            <a:pPr algn="l" rtl="0" lvl="0" marR="0" indent="-342900" marL="342900">
              <a:lnSpc>
                <a:spcPct val="93000"/>
              </a:lnSpc>
              <a:spcBef>
                <a:spcPts val="1425"/>
              </a:spcBef>
              <a:spcAft>
                <a:spcPts val="0"/>
              </a:spcAft>
              <a:buSzPct val="25000"/>
              <a:buNone/>
            </a:pPr>
            <a:r>
              <a:rPr strike="noStrike" u="none" b="0" cap="none" baseline="0" sz="1600" lang="en-US" i="0">
                <a:solidFill>
                  <a:srgbClr val="000000"/>
                </a:solidFill>
                <a:latin typeface="Arial"/>
                <a:ea typeface="Arial"/>
                <a:cs typeface="Arial"/>
                <a:sym typeface="Arial"/>
              </a:rPr>
              <a:t>Criticise the model developed. What factors might come into play that we have not accounted for here (a starter: global economic conditions; also, have we missed any important countries)?</a:t>
            </a:r>
          </a:p>
          <a:p>
            <a:r>
              <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y="0" x="0"/>
          <a:ext cy="0" cx="0"/>
          <a:chOff y="0" x="0"/>
          <a:chExt cy="0" cx="0"/>
        </a:xfrm>
      </p:grpSpPr>
      <p:sp>
        <p:nvSpPr>
          <p:cNvPr id="259" name="Shape 25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Methane </a:t>
            </a:r>
          </a:p>
        </p:txBody>
      </p:sp>
      <p:pic>
        <p:nvPicPr>
          <p:cNvPr id="260" name="Shape 260"/>
          <p:cNvPicPr preferRelativeResize="0"/>
          <p:nvPr/>
        </p:nvPicPr>
        <p:blipFill>
          <a:blip r:embed="rId3"/>
          <a:stretch>
            <a:fillRect/>
          </a:stretch>
        </p:blipFill>
        <p:spPr>
          <a:xfrm>
            <a:off y="1768475" x="504825"/>
            <a:ext cy="4987925" cx="9067800"/>
          </a:xfrm>
          <a:prstGeom prst="rect">
            <a:avLst/>
          </a:prstGeom>
        </p:spPr>
      </p:pic>
      <p:sp>
        <p:nvSpPr>
          <p:cNvPr id="261" name="Shape 261"/>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y="0" x="0"/>
          <a:ext cy="0" cx="0"/>
          <a:chOff y="0" x="0"/>
          <a:chExt cy="0" cx="0"/>
        </a:xfrm>
      </p:grpSpPr>
      <p:sp>
        <p:nvSpPr>
          <p:cNvPr id="266" name="Shape 26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NO2</a:t>
            </a:r>
          </a:p>
        </p:txBody>
      </p:sp>
      <p:sp>
        <p:nvSpPr>
          <p:cNvPr id="267" name="Shape 267"/>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1425"/>
              </a:spcAft>
              <a:buSzPct val="25000"/>
              <a:buNone/>
            </a:pPr>
            <a:r>
              <a:rPr strike="noStrike" u="none" b="0" cap="none" baseline="0" sz="3200" lang="en-US" i="0">
                <a:solidFill>
                  <a:srgbClr val="000000"/>
                </a:solidFill>
                <a:latin typeface="Arial"/>
                <a:ea typeface="Arial"/>
                <a:cs typeface="Arial"/>
                <a:sym typeface="Arial"/>
              </a:rPr>
              <a:t>Anthropogenic activity accounts for around 30% of N2O, with tropical soils and oceanic release account for the majority of the remainder</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y="0" x="0"/>
          <a:ext cy="0" cx="0"/>
          <a:chOff y="0" x="0"/>
          <a:chExt cy="0" cx="0"/>
        </a:xfrm>
      </p:grpSpPr>
      <p:sp>
        <p:nvSpPr>
          <p:cNvPr id="272" name="Shape 27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halocarbons</a:t>
            </a:r>
          </a:p>
        </p:txBody>
      </p:sp>
      <p:sp>
        <p:nvSpPr>
          <p:cNvPr id="273" name="Shape 27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Refrigerants, aerosols …</a:t>
            </a:r>
          </a:p>
          <a:p>
            <a:r>
              <a:t/>
            </a:r>
          </a:p>
          <a:p>
            <a:pPr algn="l" rtl="0" lvl="0" marR="0" indent="-342900" marL="342900">
              <a:lnSpc>
                <a:spcPct val="93000"/>
              </a:lnSpc>
              <a:spcBef>
                <a:spcPts val="1425"/>
              </a:spcBef>
              <a:spcAft>
                <a:spcPts val="0"/>
              </a:spcAft>
              <a:buSzPct val="25000"/>
              <a:buNone/>
            </a:pPr>
            <a:r>
              <a:rPr strike="noStrike" u="none" b="0" cap="none" baseline="0" sz="3200" lang="en-US" i="0">
                <a:solidFill>
                  <a:srgbClr val="000000"/>
                </a:solidFill>
                <a:latin typeface="Arial"/>
                <a:ea typeface="Arial"/>
                <a:cs typeface="Arial"/>
                <a:sym typeface="Arial"/>
              </a:rPr>
              <a:t>Limited by “Montreal Protocol on substances that deplete the Ozone Layer”</a:t>
            </a:r>
          </a:p>
          <a:p>
            <a:r>
              <a:t/>
            </a:r>
          </a:p>
          <a:p>
            <a:pPr algn="l" rtl="0" lvl="0" marR="0" indent="-342900" marL="342900">
              <a:lnSpc>
                <a:spcPct val="93000"/>
              </a:lnSpc>
              <a:spcBef>
                <a:spcPts val="1425"/>
              </a:spcBef>
              <a:spcAft>
                <a:spcPts val="0"/>
              </a:spcAft>
              <a:buSzPct val="25000"/>
              <a:buNone/>
            </a:pPr>
            <a:r>
              <a:rPr strike="noStrike" u="none" b="0" cap="none" baseline="0" sz="3200" lang="en-US" i="0">
                <a:solidFill>
                  <a:srgbClr val="000000"/>
                </a:solidFill>
                <a:latin typeface="Arial"/>
                <a:ea typeface="Arial"/>
                <a:cs typeface="Arial"/>
                <a:sym typeface="Arial"/>
              </a:rPr>
              <a:t>Despite control, their continued presence in the atmosphere is of continuing concern for Ozone depletion as well as their role as GHGs.</a:t>
            </a:r>
          </a:p>
          <a:p>
            <a:r>
              <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y="0" x="0"/>
          <a:ext cy="0" cx="0"/>
          <a:chOff y="0" x="0"/>
          <a:chExt cy="0" cx="0"/>
        </a:xfrm>
      </p:grpSpPr>
      <p:sp>
        <p:nvSpPr>
          <p:cNvPr id="279" name="Shape 27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Terrestrial Carbon</a:t>
            </a:r>
          </a:p>
        </p:txBody>
      </p:sp>
      <p:sp>
        <p:nvSpPr>
          <p:cNvPr id="280" name="Shape 280"/>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carbon that is stored in the vegetation and soils of the Earth’s land surface</a:t>
            </a:r>
          </a:p>
          <a:p>
            <a:r>
              <a:t/>
            </a:r>
          </a:p>
          <a:p>
            <a:pPr algn="l" rtl="0" lvl="0" marR="0" indent="-342900" marL="342900">
              <a:lnSpc>
                <a:spcPct val="93000"/>
              </a:lnSpc>
              <a:spcBef>
                <a:spcPts val="1425"/>
              </a:spcBef>
              <a:spcAft>
                <a:spcPts val="0"/>
              </a:spcAft>
              <a:buSzPct val="25000"/>
              <a:buNone/>
            </a:pPr>
            <a:r>
              <a:rPr strike="noStrike" u="none" b="0" cap="none" baseline="0" sz="3200" lang="en-US" i="0">
                <a:solidFill>
                  <a:srgbClr val="000000"/>
                </a:solidFill>
                <a:latin typeface="Arial"/>
                <a:ea typeface="Arial"/>
                <a:cs typeface="Arial"/>
                <a:sym typeface="Arial"/>
              </a:rPr>
              <a:t>The Earth Systems Science:</a:t>
            </a:r>
          </a:p>
          <a:p>
            <a:pPr algn="l" rtl="0" lvl="0" marR="0" indent="-342900" marL="342900">
              <a:lnSpc>
                <a:spcPct val="93000"/>
              </a:lnSpc>
              <a:spcBef>
                <a:spcPts val="1425"/>
              </a:spcBef>
              <a:spcAft>
                <a:spcPts val="1425"/>
              </a:spcAft>
              <a:buSzPct val="25000"/>
              <a:buNone/>
            </a:pPr>
            <a:r>
              <a:rPr strike="noStrike" u="none" b="0" cap="none" baseline="0" sz="3200" lang="en-US" i="0">
                <a:solidFill>
                  <a:srgbClr val="000000"/>
                </a:solidFill>
                <a:latin typeface="Arial"/>
                <a:ea typeface="Arial"/>
                <a:cs typeface="Arial"/>
                <a:sym typeface="Arial"/>
              </a:rPr>
              <a:t>Maintain focus on interactions between different spheres, but understand processes and interactions within each sphere.</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y="0" x="0"/>
          <a:ext cy="0" cx="0"/>
          <a:chOff y="0" x="0"/>
          <a:chExt cy="0" cx="0"/>
        </a:xfrm>
      </p:grpSpPr>
      <p:sp>
        <p:nvSpPr>
          <p:cNvPr id="98" name="Shape 9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3600" lang="en-US" i="0">
                <a:solidFill>
                  <a:srgbClr val="000000"/>
                </a:solidFill>
                <a:latin typeface="Arial"/>
                <a:ea typeface="Arial"/>
                <a:cs typeface="Arial"/>
                <a:sym typeface="Arial"/>
              </a:rPr>
              <a:t>Terrestrial Climate and Climate Change</a:t>
            </a:r>
          </a:p>
        </p:txBody>
      </p:sp>
      <p:sp>
        <p:nvSpPr>
          <p:cNvPr id="99" name="Shape 99"/>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1">
                <a:solidFill>
                  <a:srgbClr val="000000"/>
                </a:solidFill>
                <a:latin typeface="Arial"/>
                <a:ea typeface="Arial"/>
                <a:cs typeface="Arial"/>
                <a:sym typeface="Arial"/>
              </a:rPr>
              <a:t>“(C)limate change is a defining issue of our generation. Our responses to the challenges of climate change - accurate prediction, equitable adaptation, and efficient mitigation - will influence the quality of life for ... the world, for generations to come.”</a:t>
            </a:r>
            <a:r>
              <a:rPr strike="noStrike" u="none" b="0" cap="none" baseline="0" sz="3200" lang="en-US" i="0">
                <a:solidFill>
                  <a:srgbClr val="000000"/>
                </a:solidFill>
                <a:latin typeface="Arial"/>
                <a:ea typeface="Arial"/>
                <a:cs typeface="Arial"/>
                <a:sym typeface="Arial"/>
              </a:rPr>
              <a:t> (NASA, 2010).</a:t>
            </a:r>
          </a:p>
          <a:p>
            <a:r>
              <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y="0" x="0"/>
          <a:ext cy="0" cx="0"/>
          <a:chOff y="0" x="0"/>
          <a:chExt cy="0" cx="0"/>
        </a:xfrm>
      </p:grpSpPr>
      <p:sp>
        <p:nvSpPr>
          <p:cNvPr id="285" name="Shape 28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Terrestrial Carbon</a:t>
            </a:r>
          </a:p>
        </p:txBody>
      </p:sp>
      <p:sp>
        <p:nvSpPr>
          <p:cNvPr id="286" name="Shape 286"/>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Justification:</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major role it plays in anthropogenic climate change. </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Also: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the role that terrestrial vegetation plays in biodiversity; </a:t>
            </a:r>
          </a:p>
          <a:p>
            <a:pPr algn="l" rtl="0" lvl="1" marR="0" indent="-463550" marL="857250">
              <a:lnSpc>
                <a:spcPct val="93000"/>
              </a:lnSpc>
              <a:spcBef>
                <a:spcPts val="1138"/>
              </a:spcBef>
              <a:spcAft>
                <a:spcPts val="1138"/>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role of vegetation in providing food and fuel.</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y="0" x="0"/>
          <a:ext cy="0" cx="0"/>
          <a:chOff y="0" x="0"/>
          <a:chExt cy="0" cx="0"/>
        </a:xfrm>
      </p:grpSpPr>
      <p:sp>
        <p:nvSpPr>
          <p:cNvPr id="291" name="Shape 29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The Carbon Cycle</a:t>
            </a:r>
          </a:p>
        </p:txBody>
      </p:sp>
      <p:pic>
        <p:nvPicPr>
          <p:cNvPr id="292" name="Shape 292"/>
          <p:cNvPicPr preferRelativeResize="0"/>
          <p:nvPr/>
        </p:nvPicPr>
        <p:blipFill>
          <a:blip r:embed="rId3"/>
          <a:stretch>
            <a:fillRect/>
          </a:stretch>
        </p:blipFill>
        <p:spPr>
          <a:xfrm>
            <a:off y="1768475" x="1297758"/>
            <a:ext cy="4987925" cx="7481930"/>
          </a:xfrm>
          <a:prstGeom prst="rect">
            <a:avLst/>
          </a:prstGeom>
        </p:spPr>
      </p:pic>
      <p:sp>
        <p:nvSpPr>
          <p:cNvPr id="293" name="Shape 293"/>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y="0" x="0"/>
          <a:ext cy="0" cx="0"/>
          <a:chOff y="0" x="0"/>
          <a:chExt cy="0" cx="0"/>
        </a:xfrm>
      </p:grpSpPr>
      <p:sp>
        <p:nvSpPr>
          <p:cNvPr id="299" name="Shape 29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CO2 growth rate</a:t>
            </a:r>
          </a:p>
        </p:txBody>
      </p:sp>
      <p:pic>
        <p:nvPicPr>
          <p:cNvPr id="300" name="Shape 300"/>
          <p:cNvPicPr preferRelativeResize="0"/>
          <p:nvPr/>
        </p:nvPicPr>
        <p:blipFill>
          <a:blip r:embed="rId3"/>
          <a:stretch>
            <a:fillRect/>
          </a:stretch>
        </p:blipFill>
        <p:spPr>
          <a:xfrm>
            <a:off y="1768475" x="1811243"/>
            <a:ext cy="4987925" cx="6454960"/>
          </a:xfrm>
          <a:prstGeom prst="rect">
            <a:avLst/>
          </a:prstGeom>
        </p:spPr>
      </p:pic>
      <p:sp>
        <p:nvSpPr>
          <p:cNvPr id="301" name="Shape 301"/>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y="0" x="0"/>
          <a:ext cy="0" cx="0"/>
          <a:chOff y="0" x="0"/>
          <a:chExt cy="0" cx="0"/>
        </a:xfrm>
      </p:grpSpPr>
      <p:sp>
        <p:nvSpPr>
          <p:cNvPr id="307" name="Shape 30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Carbon Cycle</a:t>
            </a:r>
          </a:p>
        </p:txBody>
      </p:sp>
      <p:pic>
        <p:nvPicPr>
          <p:cNvPr id="308" name="Shape 308"/>
          <p:cNvPicPr preferRelativeResize="0"/>
          <p:nvPr/>
        </p:nvPicPr>
        <p:blipFill>
          <a:blip r:embed="rId3"/>
          <a:stretch>
            <a:fillRect/>
          </a:stretch>
        </p:blipFill>
        <p:spPr>
          <a:xfrm>
            <a:off y="1768475" x="921338"/>
            <a:ext cy="4987924" cx="8234770"/>
          </a:xfrm>
          <a:prstGeom prst="rect">
            <a:avLst/>
          </a:prstGeom>
        </p:spPr>
      </p:pic>
      <p:sp>
        <p:nvSpPr>
          <p:cNvPr id="309" name="Shape 309"/>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y="0" x="0"/>
          <a:ext cy="0" cx="0"/>
          <a:chOff y="0" x="0"/>
          <a:chExt cy="0" cx="0"/>
        </a:xfrm>
      </p:grpSpPr>
      <p:sp>
        <p:nvSpPr>
          <p:cNvPr id="315" name="Shape 315"/>
          <p:cNvSpPr txBox="1"/>
          <p:nvPr>
            <p:ph idx="11" type="ftr"/>
          </p:nvPr>
        </p:nvSpPr>
        <p:spPr>
          <a:xfrm>
            <a:off y="6886575" x="3448050"/>
            <a:ext cy="519112" cx="3194049"/>
          </a:xfrm>
          <a:prstGeom prst="rect">
            <a:avLst/>
          </a:prstGeom>
          <a:noFill/>
          <a:ln>
            <a:noFill/>
          </a:ln>
        </p:spPr>
        <p:txBody>
          <a:bodyPr bIns="0" rIns="0" lIns="0" tIns="0" anchor="t" anchorCtr="0">
            <a:noAutofit/>
          </a:bodyPr>
          <a:lstStyle/>
          <a:p>
            <a:pPr algn="l" rtl="0" lvl="0" marR="0" indent="0" marL="0">
              <a:spcBef>
                <a:spcPts val="0"/>
              </a:spcBef>
              <a:buSzPct val="25000"/>
              <a:buNone/>
            </a:pPr>
            <a:r>
              <a:rPr strike="noStrike" u="none" b="0" cap="none" baseline="0" sz="1300" lang="en-US" i="0">
                <a:solidFill>
                  <a:srgbClr val="BBE0E3"/>
                </a:solidFill>
                <a:latin typeface="Times New Roman"/>
                <a:ea typeface="Times New Roman"/>
                <a:cs typeface="Times New Roman"/>
                <a:sym typeface="Times New Roman"/>
              </a:rPr>
              <a:t>User Consultation Meeting, Lisbon, Portugal, 20-21 January 2009      </a:t>
            </a:r>
            <a:r>
              <a:rPr strike="noStrike" u="none" b="1" cap="none" baseline="0" sz="2600" lang="en-US" i="0">
                <a:solidFill>
                  <a:srgbClr val="BBE0E3"/>
                </a:solidFill>
                <a:latin typeface="Times New Roman"/>
                <a:ea typeface="Times New Roman"/>
                <a:cs typeface="Times New Roman"/>
                <a:sym typeface="Times New Roman"/>
              </a:rPr>
              <a:t>biomass</a:t>
            </a:r>
          </a:p>
        </p:txBody>
      </p:sp>
      <p:sp>
        <p:nvSpPr>
          <p:cNvPr id="316" name="Shape 316"/>
          <p:cNvSpPr txBox="1"/>
          <p:nvPr>
            <p:ph idx="12" type="sldNum"/>
          </p:nvPr>
        </p:nvSpPr>
        <p:spPr>
          <a:xfrm>
            <a:off y="6886575" x="7227888"/>
            <a:ext cy="519112" cx="2346324"/>
          </a:xfrm>
          <a:prstGeom prst="rect">
            <a:avLst/>
          </a:prstGeom>
          <a:noFill/>
          <a:ln>
            <a:noFill/>
          </a:ln>
        </p:spPr>
        <p:txBody>
          <a:bodyPr bIns="0" rIns="0" lIns="0" tIns="0" anchor="t" anchorCtr="0">
            <a:noAutofit/>
          </a:bodyPr>
          <a:lstStyle/>
          <a:p>
            <a:pPr algn="r" rtl="0" lvl="0" marR="0" indent="0" marL="0">
              <a:spcBef>
                <a:spcPts val="0"/>
              </a:spcBef>
              <a:buSzPct val="25000"/>
              <a:buNone/>
            </a:pPr>
            <a:r>
              <a:rPr lang="en-US"/>
              <a:t> </a:t>
            </a:r>
          </a:p>
        </p:txBody>
      </p:sp>
      <p:pic>
        <p:nvPicPr>
          <p:cNvPr id="317" name="Shape 317"/>
          <p:cNvPicPr preferRelativeResize="0"/>
          <p:nvPr/>
        </p:nvPicPr>
        <p:blipFill>
          <a:blip r:embed="rId3"/>
          <a:stretch>
            <a:fillRect/>
          </a:stretch>
        </p:blipFill>
        <p:spPr>
          <a:xfrm>
            <a:off y="1181200" x="0"/>
            <a:ext cy="5435265" cx="10080625"/>
          </a:xfrm>
          <a:prstGeom prst="rect">
            <a:avLst/>
          </a:prstGeom>
        </p:spPr>
      </p:pic>
      <p:sp>
        <p:nvSpPr>
          <p:cNvPr id="318" name="Shape 31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The global carbon cycle for the 1990s</a:t>
            </a:r>
          </a:p>
        </p:txBody>
      </p:sp>
      <p:sp>
        <p:nvSpPr>
          <p:cNvPr id="319" name="Shape 319"/>
          <p:cNvSpPr txBox="1"/>
          <p:nvPr/>
        </p:nvSpPr>
        <p:spPr>
          <a:xfrm>
            <a:off y="6255982" x="3829237"/>
            <a:ext cy="404232" cx="6251388"/>
          </a:xfrm>
          <a:prstGeom prst="rect">
            <a:avLst/>
          </a:prstGeom>
          <a:noFill/>
          <a:ln>
            <a:noFill/>
          </a:ln>
        </p:spPr>
        <p:txBody>
          <a:bodyPr bIns="50375" rIns="100775" lIns="100775" tIns="50375" anchor="t" anchorCtr="0">
            <a:noAutofit/>
          </a:bodyPr>
          <a:lstStyle/>
          <a:p>
            <a:pPr algn="ctr" rtl="0" lvl="0" marR="0" indent="0" marL="0">
              <a:lnSpc>
                <a:spcPct val="93000"/>
              </a:lnSpc>
              <a:spcBef>
                <a:spcPts val="0"/>
              </a:spcBef>
              <a:spcAft>
                <a:spcPts val="0"/>
              </a:spcAft>
              <a:buSzPct val="25000"/>
              <a:buNone/>
            </a:pPr>
            <a:r>
              <a:rPr strike="noStrike" u="none" b="0" cap="none" baseline="0" sz="2000" lang="en-US" i="0">
                <a:solidFill>
                  <a:srgbClr val="FFFFFF"/>
                </a:solidFill>
                <a:latin typeface="Arial"/>
                <a:ea typeface="Arial"/>
                <a:cs typeface="Arial"/>
                <a:sym typeface="Arial"/>
              </a:rPr>
              <a:t>Values from IPCC 2007. Units: Gigatons of carbon/ yr </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y="0" x="0"/>
          <a:ext cy="0" cx="0"/>
          <a:chOff y="0" x="0"/>
          <a:chExt cy="0" cx="0"/>
        </a:xfrm>
      </p:grpSpPr>
      <p:sp>
        <p:nvSpPr>
          <p:cNvPr id="325" name="Shape 325"/>
          <p:cNvSpPr txBox="1"/>
          <p:nvPr>
            <p:ph idx="11" type="ftr"/>
          </p:nvPr>
        </p:nvSpPr>
        <p:spPr>
          <a:xfrm>
            <a:off y="6886575" x="3448050"/>
            <a:ext cy="519112" cx="3194049"/>
          </a:xfrm>
          <a:prstGeom prst="rect">
            <a:avLst/>
          </a:prstGeom>
          <a:noFill/>
          <a:ln>
            <a:noFill/>
          </a:ln>
        </p:spPr>
        <p:txBody>
          <a:bodyPr bIns="0" rIns="0" lIns="0" tIns="0" anchor="t" anchorCtr="0">
            <a:noAutofit/>
          </a:bodyPr>
          <a:lstStyle/>
          <a:p>
            <a:pPr algn="l" rtl="0" lvl="0" marR="0" indent="0" marL="0">
              <a:spcBef>
                <a:spcPts val="0"/>
              </a:spcBef>
              <a:buSzPct val="25000"/>
              <a:buNone/>
            </a:pPr>
            <a:r>
              <a:rPr strike="noStrike" u="none" b="0" cap="none" baseline="0" sz="1300" lang="en-US" i="0">
                <a:solidFill>
                  <a:srgbClr val="BBE0E3"/>
                </a:solidFill>
                <a:latin typeface="Times New Roman"/>
                <a:ea typeface="Times New Roman"/>
                <a:cs typeface="Times New Roman"/>
                <a:sym typeface="Times New Roman"/>
              </a:rPr>
              <a:t>User Consultation Meeting, Lisbon, Portugal, 20-21 January 2009      </a:t>
            </a:r>
            <a:r>
              <a:rPr strike="noStrike" u="none" b="1" cap="none" baseline="0" sz="2600" lang="en-US" i="0">
                <a:solidFill>
                  <a:srgbClr val="BBE0E3"/>
                </a:solidFill>
                <a:latin typeface="Times New Roman"/>
                <a:ea typeface="Times New Roman"/>
                <a:cs typeface="Times New Roman"/>
                <a:sym typeface="Times New Roman"/>
              </a:rPr>
              <a:t>biomass</a:t>
            </a:r>
          </a:p>
        </p:txBody>
      </p:sp>
      <p:sp>
        <p:nvSpPr>
          <p:cNvPr id="326" name="Shape 326"/>
          <p:cNvSpPr txBox="1"/>
          <p:nvPr>
            <p:ph idx="12" type="sldNum"/>
          </p:nvPr>
        </p:nvSpPr>
        <p:spPr>
          <a:xfrm>
            <a:off y="6886575" x="7227888"/>
            <a:ext cy="519112" cx="2346324"/>
          </a:xfrm>
          <a:prstGeom prst="rect">
            <a:avLst/>
          </a:prstGeom>
          <a:noFill/>
          <a:ln>
            <a:noFill/>
          </a:ln>
        </p:spPr>
        <p:txBody>
          <a:bodyPr bIns="0" rIns="0" lIns="0" tIns="0" anchor="t" anchorCtr="0">
            <a:noAutofit/>
          </a:bodyPr>
          <a:lstStyle/>
          <a:p>
            <a:pPr algn="r" rtl="0" lvl="0" marR="0" indent="0" marL="0">
              <a:spcBef>
                <a:spcPts val="0"/>
              </a:spcBef>
              <a:buSzPct val="25000"/>
              <a:buNone/>
            </a:pPr>
            <a:r>
              <a:rPr lang="en-US"/>
              <a:t> </a:t>
            </a:r>
          </a:p>
        </p:txBody>
      </p:sp>
      <p:sp>
        <p:nvSpPr>
          <p:cNvPr id="327" name="Shape 327"/>
          <p:cNvSpPr/>
          <p:nvPr/>
        </p:nvSpPr>
        <p:spPr>
          <a:xfrm>
            <a:off y="1543433" x="5514592"/>
            <a:ext cy="1111202" cx="1589099"/>
          </a:xfrm>
          <a:prstGeom prst="rect">
            <a:avLst/>
          </a:prstGeom>
          <a:solidFill>
            <a:srgbClr val="00FF00"/>
          </a:solidFill>
          <a:ln w="9525" cap="flat">
            <a:solidFill>
              <a:schemeClr val="dk1"/>
            </a:solidFill>
            <a:prstDash val="solid"/>
            <a:miter/>
            <a:headEnd w="med" len="med" type="none"/>
            <a:tailEnd w="med" len="med" type="none"/>
          </a:ln>
        </p:spPr>
        <p:txBody>
          <a:bodyPr bIns="50375" rIns="100775" lIns="100775" tIns="50375" anchor="ctr" anchorCtr="0">
            <a:noAutofit/>
          </a:bodyPr>
          <a:lstStyle/>
          <a:p>
            <a:pPr algn="ctr" rtl="0" lvl="0" marR="0" indent="0" marL="0">
              <a:lnSpc>
                <a:spcPct val="93000"/>
              </a:lnSpc>
              <a:spcBef>
                <a:spcPts val="0"/>
              </a:spcBef>
              <a:spcAft>
                <a:spcPts val="0"/>
              </a:spcAft>
              <a:buSzPct val="25000"/>
              <a:buNone/>
            </a:pPr>
            <a:br>
              <a:rPr strike="noStrike" u="none" b="1" cap="none" baseline="0" sz="1800" lang="en-US" i="0">
                <a:solidFill>
                  <a:srgbClr val="000000"/>
                </a:solidFill>
                <a:latin typeface="Arial"/>
                <a:ea typeface="Arial"/>
                <a:cs typeface="Arial"/>
                <a:sym typeface="Arial"/>
              </a:rPr>
            </a:br>
            <a:r>
              <a:rPr strike="noStrike" u="none" b="1" cap="none" baseline="0" sz="1800" lang="en-US" i="0">
                <a:solidFill>
                  <a:srgbClr val="000000"/>
                </a:solidFill>
                <a:latin typeface="Arial"/>
                <a:ea typeface="Arial"/>
                <a:cs typeface="Arial"/>
                <a:sym typeface="Arial"/>
              </a:rPr>
              <a:t>High</a:t>
            </a:r>
          </a:p>
          <a:p>
            <a:r>
              <a:t/>
            </a:r>
          </a:p>
          <a:p>
            <a:pPr algn="ctr" rtl="0" lvl="0" marR="0" indent="0" marL="0">
              <a:lnSpc>
                <a:spcPct val="93000"/>
              </a:lnSpc>
              <a:spcBef>
                <a:spcPts val="900"/>
              </a:spcBef>
              <a:spcAft>
                <a:spcPts val="0"/>
              </a:spcAft>
              <a:buSzPct val="25000"/>
              <a:buNone/>
            </a:pPr>
            <a:r>
              <a:rPr strike="noStrike" u="none" b="1" cap="none" baseline="0" sz="1800" lang="en-US" i="0">
                <a:solidFill>
                  <a:srgbClr val="000000"/>
                </a:solidFill>
                <a:latin typeface="Arial"/>
                <a:ea typeface="Arial"/>
                <a:cs typeface="Arial"/>
                <a:sym typeface="Arial"/>
              </a:rPr>
              <a:t>Residual land </a:t>
            </a:r>
            <a:br>
              <a:rPr strike="noStrike" u="none" b="1" cap="none" baseline="0" sz="1800" lang="en-US" i="0">
                <a:solidFill>
                  <a:srgbClr val="000000"/>
                </a:solidFill>
                <a:latin typeface="Arial"/>
                <a:ea typeface="Arial"/>
                <a:cs typeface="Arial"/>
                <a:sym typeface="Arial"/>
              </a:rPr>
            </a:br>
            <a:r>
              <a:rPr strike="noStrike" u="none" b="1" cap="none" baseline="0" sz="1800" lang="en-US" i="0">
                <a:solidFill>
                  <a:srgbClr val="000000"/>
                </a:solidFill>
                <a:latin typeface="Arial"/>
                <a:ea typeface="Arial"/>
                <a:cs typeface="Arial"/>
                <a:sym typeface="Arial"/>
              </a:rPr>
              <a:t>sink</a:t>
            </a:r>
          </a:p>
          <a:p>
            <a:r>
              <a:t/>
            </a:r>
          </a:p>
        </p:txBody>
      </p:sp>
      <p:grpSp>
        <p:nvGrpSpPr>
          <p:cNvPr id="328" name="Shape 328"/>
          <p:cNvGrpSpPr/>
          <p:nvPr/>
        </p:nvGrpSpPr>
        <p:grpSpPr>
          <a:xfrm>
            <a:off y="1543433" x="5514591"/>
            <a:ext cy="1825172" cx="1589098"/>
            <a:chOff y="881" x="3151"/>
            <a:chExt cy="1043" cx="907"/>
          </a:xfrm>
        </p:grpSpPr>
        <p:sp>
          <p:nvSpPr>
            <p:cNvPr id="329" name="Shape 329"/>
            <p:cNvSpPr/>
            <p:nvPr/>
          </p:nvSpPr>
          <p:spPr>
            <a:xfrm>
              <a:off y="881" x="3151"/>
              <a:ext cy="635" cx="907"/>
            </a:xfrm>
            <a:prstGeom prst="rect">
              <a:avLst/>
            </a:prstGeom>
            <a:noFill/>
            <a:ln>
              <a:noFill/>
            </a:ln>
          </p:spPr>
          <p:txBody>
            <a:bodyPr bIns="45700" rIns="91425" lIns="91425" tIns="45700" anchor="ctr" anchorCtr="0">
              <a:noAutofit/>
            </a:bodyPr>
            <a:lstStyle/>
            <a:p>
              <a:pPr algn="ctr" rtl="0" lvl="0" marR="0" indent="0" marL="0">
                <a:lnSpc>
                  <a:spcPct val="93000"/>
                </a:lnSpc>
                <a:spcBef>
                  <a:spcPts val="0"/>
                </a:spcBef>
                <a:spcAft>
                  <a:spcPts val="0"/>
                </a:spcAft>
                <a:buSzPct val="25000"/>
                <a:buNone/>
              </a:pPr>
            </a:p>
            <a:p>
              <a:r>
                <a:t/>
              </a:r>
            </a:p>
            <a:p>
              <a:pPr algn="ctr" rtl="0" lvl="0" marR="0" indent="0" marL="0">
                <a:lnSpc>
                  <a:spcPct val="93000"/>
                </a:lnSpc>
                <a:spcBef>
                  <a:spcPts val="900"/>
                </a:spcBef>
                <a:spcAft>
                  <a:spcPts val="0"/>
                </a:spcAft>
                <a:buSzPct val="25000"/>
                <a:buNone/>
              </a:pPr>
              <a:r>
                <a:rPr strike="noStrike" u="none" b="1" cap="none" baseline="0" sz="1800" lang="en-US" i="0">
                  <a:solidFill>
                    <a:srgbClr val="000000"/>
                  </a:solidFill>
                  <a:latin typeface="Arial"/>
                  <a:ea typeface="Arial"/>
                  <a:cs typeface="Arial"/>
                  <a:sym typeface="Arial"/>
                </a:rPr>
                <a:t>Residual land </a:t>
              </a:r>
              <a:br>
                <a:rPr strike="noStrike" u="none" b="1" cap="none" baseline="0" sz="1800" lang="en-US" i="0">
                  <a:solidFill>
                    <a:srgbClr val="000000"/>
                  </a:solidFill>
                  <a:latin typeface="Arial"/>
                  <a:ea typeface="Arial"/>
                  <a:cs typeface="Arial"/>
                  <a:sym typeface="Arial"/>
                </a:rPr>
              </a:br>
              <a:r>
                <a:rPr strike="noStrike" u="none" b="1" cap="none" baseline="0" sz="1800" lang="en-US" i="0">
                  <a:solidFill>
                    <a:srgbClr val="000000"/>
                  </a:solidFill>
                  <a:latin typeface="Arial"/>
                  <a:ea typeface="Arial"/>
                  <a:cs typeface="Arial"/>
                  <a:sym typeface="Arial"/>
                </a:rPr>
                <a:t>sink</a:t>
              </a:r>
            </a:p>
            <a:p>
              <a:r>
                <a:t/>
              </a:r>
            </a:p>
          </p:txBody>
        </p:sp>
        <p:sp>
          <p:nvSpPr>
            <p:cNvPr id="330" name="Shape 330"/>
            <p:cNvSpPr/>
            <p:nvPr/>
          </p:nvSpPr>
          <p:spPr>
            <a:xfrm>
              <a:off y="1517" x="3151"/>
              <a:ext cy="408" cx="907"/>
            </a:xfrm>
            <a:prstGeom prst="rect">
              <a:avLst/>
            </a:prstGeom>
            <a:solidFill>
              <a:srgbClr val="00FF00"/>
            </a:solidFill>
            <a:ln w="9525" cap="flat">
              <a:solidFill>
                <a:schemeClr val="dk1"/>
              </a:solidFill>
              <a:prstDash val="solid"/>
              <a:miter/>
              <a:headEnd w="med" len="med" type="none"/>
              <a:tailEnd w="med" len="med" type="none"/>
            </a:ln>
          </p:spPr>
          <p:txBody>
            <a:bodyPr bIns="45700" rIns="91425" lIns="91425" tIns="45700" anchor="ctr" anchorCtr="0">
              <a:noAutofit/>
            </a:bodyPr>
            <a:lstStyle/>
            <a:p>
              <a:pPr algn="ctr" rtl="0" lvl="0" marR="0" indent="0" marL="0">
                <a:lnSpc>
                  <a:spcPct val="93000"/>
                </a:lnSpc>
                <a:spcBef>
                  <a:spcPts val="0"/>
                </a:spcBef>
                <a:spcAft>
                  <a:spcPts val="0"/>
                </a:spcAft>
                <a:buSzPct val="25000"/>
                <a:buNone/>
              </a:pPr>
              <a:r>
                <a:rPr strike="noStrike" u="none" b="1" cap="none" baseline="0" sz="1800" lang="en-US" i="0">
                  <a:solidFill>
                    <a:srgbClr val="000000"/>
                  </a:solidFill>
                  <a:latin typeface="Arial"/>
                  <a:ea typeface="Arial"/>
                  <a:cs typeface="Arial"/>
                  <a:sym typeface="Arial"/>
                </a:rPr>
                <a:t>Low</a:t>
              </a:r>
            </a:p>
          </p:txBody>
        </p:sp>
      </p:grpSp>
      <p:grpSp>
        <p:nvGrpSpPr>
          <p:cNvPr id="331" name="Shape 331"/>
          <p:cNvGrpSpPr/>
          <p:nvPr/>
        </p:nvGrpSpPr>
        <p:grpSpPr>
          <a:xfrm>
            <a:off y="1462938" x="1149822"/>
            <a:ext cy="4525304" cx="6905928"/>
            <a:chOff y="935" x="476"/>
            <a:chExt cy="2585" cx="3945"/>
          </a:xfrm>
        </p:grpSpPr>
        <p:cxnSp>
          <p:nvCxnSpPr>
            <p:cNvPr id="332" name="Shape 332"/>
            <p:cNvCxnSpPr/>
            <p:nvPr/>
          </p:nvCxnSpPr>
          <p:spPr>
            <a:xfrm>
              <a:off y="3520" x="884"/>
              <a:ext cy="0" cx="3537"/>
            </a:xfrm>
            <a:prstGeom prst="straightConnector1">
              <a:avLst/>
            </a:prstGeom>
            <a:noFill/>
            <a:ln w="9525" cap="flat">
              <a:solidFill>
                <a:schemeClr val="dk1"/>
              </a:solidFill>
              <a:prstDash val="solid"/>
              <a:round/>
              <a:headEnd w="med" len="med" type="none"/>
              <a:tailEnd w="med" len="med" type="none"/>
            </a:ln>
          </p:spPr>
        </p:cxnSp>
        <p:cxnSp>
          <p:nvCxnSpPr>
            <p:cNvPr id="333" name="Shape 333"/>
            <p:cNvCxnSpPr/>
            <p:nvPr/>
          </p:nvCxnSpPr>
          <p:spPr>
            <a:xfrm>
              <a:off y="935" x="884"/>
              <a:ext cy="2585" cx="0"/>
            </a:xfrm>
            <a:prstGeom prst="straightConnector1">
              <a:avLst/>
            </a:prstGeom>
            <a:noFill/>
            <a:ln w="9525" cap="flat">
              <a:solidFill>
                <a:schemeClr val="dk1"/>
              </a:solidFill>
              <a:prstDash val="solid"/>
              <a:round/>
              <a:headEnd w="med" len="med" type="none"/>
              <a:tailEnd w="med" len="med" type="none"/>
            </a:ln>
          </p:spPr>
        </p:cxnSp>
        <p:sp>
          <p:nvSpPr>
            <p:cNvPr id="334" name="Shape 334"/>
            <p:cNvSpPr txBox="1"/>
            <p:nvPr/>
          </p:nvSpPr>
          <p:spPr>
            <a:xfrm>
              <a:off y="935" x="476"/>
              <a:ext cy="2373" cx="272"/>
            </a:xfrm>
            <a:prstGeom prst="rect">
              <a:avLst/>
            </a:prstGeom>
            <a:noFill/>
            <a:ln>
              <a:noFill/>
            </a:ln>
          </p:spPr>
          <p:txBody>
            <a:bodyPr bIns="45700" rIns="91425" lIns="91425" tIns="45700" anchor="t" anchorCtr="0">
              <a:noAutofit/>
            </a:bodyPr>
            <a:lstStyle/>
            <a:p>
              <a:pPr algn="r" rtl="0" lvl="0" marR="0" indent="0" marL="0">
                <a:lnSpc>
                  <a:spcPct val="93000"/>
                </a:lnSpc>
                <a:spcBef>
                  <a:spcPts val="0"/>
                </a:spcBef>
                <a:spcAft>
                  <a:spcPts val="0"/>
                </a:spcAft>
                <a:buSzPct val="25000"/>
                <a:buNone/>
              </a:pPr>
              <a:r>
                <a:rPr strike="noStrike" u="none" b="0" cap="none" baseline="0" sz="1300" lang="en-US" i="0">
                  <a:solidFill>
                    <a:srgbClr val="000000"/>
                  </a:solidFill>
                  <a:latin typeface="Arial"/>
                  <a:ea typeface="Arial"/>
                  <a:cs typeface="Arial"/>
                  <a:sym typeface="Arial"/>
                </a:rPr>
                <a:t>9</a:t>
              </a:r>
            </a:p>
            <a:p>
              <a:r>
                <a:t/>
              </a:r>
            </a:p>
            <a:p>
              <a:pPr algn="r" rtl="0" lvl="0" marR="0" indent="0" marL="0">
                <a:lnSpc>
                  <a:spcPct val="93000"/>
                </a:lnSpc>
                <a:spcBef>
                  <a:spcPts val="650"/>
                </a:spcBef>
                <a:spcAft>
                  <a:spcPts val="0"/>
                </a:spcAft>
                <a:buSzPct val="25000"/>
                <a:buNone/>
              </a:pPr>
              <a:r>
                <a:rPr strike="noStrike" u="none" b="0" cap="none" baseline="0" sz="1300" lang="en-US" i="0">
                  <a:solidFill>
                    <a:srgbClr val="000000"/>
                  </a:solidFill>
                  <a:latin typeface="Arial"/>
                  <a:ea typeface="Arial"/>
                  <a:cs typeface="Arial"/>
                  <a:sym typeface="Arial"/>
                </a:rPr>
                <a:t>8</a:t>
              </a:r>
            </a:p>
            <a:p>
              <a:r>
                <a:t/>
              </a:r>
            </a:p>
            <a:p>
              <a:pPr algn="r" rtl="0" lvl="0" marR="0" indent="0" marL="0">
                <a:lnSpc>
                  <a:spcPct val="93000"/>
                </a:lnSpc>
                <a:spcBef>
                  <a:spcPts val="650"/>
                </a:spcBef>
                <a:spcAft>
                  <a:spcPts val="0"/>
                </a:spcAft>
                <a:buSzPct val="25000"/>
                <a:buNone/>
              </a:pPr>
              <a:r>
                <a:rPr strike="noStrike" u="none" b="0" cap="none" baseline="0" sz="1300" lang="en-US" i="0">
                  <a:solidFill>
                    <a:srgbClr val="000000"/>
                  </a:solidFill>
                  <a:latin typeface="Arial"/>
                  <a:ea typeface="Arial"/>
                  <a:cs typeface="Arial"/>
                  <a:sym typeface="Arial"/>
                </a:rPr>
                <a:t>7</a:t>
              </a:r>
            </a:p>
            <a:p>
              <a:r>
                <a:t/>
              </a:r>
            </a:p>
            <a:p>
              <a:pPr algn="r" rtl="0" lvl="0" marR="0" indent="0" marL="0">
                <a:lnSpc>
                  <a:spcPct val="93000"/>
                </a:lnSpc>
                <a:spcBef>
                  <a:spcPts val="650"/>
                </a:spcBef>
                <a:spcAft>
                  <a:spcPts val="0"/>
                </a:spcAft>
                <a:buSzPct val="25000"/>
                <a:buNone/>
              </a:pPr>
              <a:r>
                <a:rPr strike="noStrike" u="none" b="0" cap="none" baseline="0" sz="1300" lang="en-US" i="0">
                  <a:solidFill>
                    <a:srgbClr val="000000"/>
                  </a:solidFill>
                  <a:latin typeface="Arial"/>
                  <a:ea typeface="Arial"/>
                  <a:cs typeface="Arial"/>
                  <a:sym typeface="Arial"/>
                </a:rPr>
                <a:t>6</a:t>
              </a:r>
            </a:p>
            <a:p>
              <a:r>
                <a:t/>
              </a:r>
            </a:p>
            <a:p>
              <a:pPr algn="r" rtl="0" lvl="0" marR="0" indent="0" marL="0">
                <a:lnSpc>
                  <a:spcPct val="93000"/>
                </a:lnSpc>
                <a:spcBef>
                  <a:spcPts val="650"/>
                </a:spcBef>
                <a:spcAft>
                  <a:spcPts val="0"/>
                </a:spcAft>
                <a:buSzPct val="25000"/>
                <a:buNone/>
              </a:pPr>
              <a:r>
                <a:rPr strike="noStrike" u="none" b="0" cap="none" baseline="0" sz="1300" lang="en-US" i="0">
                  <a:solidFill>
                    <a:srgbClr val="000000"/>
                  </a:solidFill>
                  <a:latin typeface="Arial"/>
                  <a:ea typeface="Arial"/>
                  <a:cs typeface="Arial"/>
                  <a:sym typeface="Arial"/>
                </a:rPr>
                <a:t>5</a:t>
              </a:r>
            </a:p>
            <a:p>
              <a:r>
                <a:t/>
              </a:r>
            </a:p>
            <a:p>
              <a:pPr algn="r" rtl="0" lvl="0" marR="0" indent="0" marL="0">
                <a:lnSpc>
                  <a:spcPct val="93000"/>
                </a:lnSpc>
                <a:spcBef>
                  <a:spcPts val="650"/>
                </a:spcBef>
                <a:spcAft>
                  <a:spcPts val="0"/>
                </a:spcAft>
                <a:buSzPct val="25000"/>
                <a:buNone/>
              </a:pPr>
              <a:r>
                <a:rPr strike="noStrike" u="none" b="0" cap="none" baseline="0" sz="1300" lang="en-US" i="0">
                  <a:solidFill>
                    <a:srgbClr val="000000"/>
                  </a:solidFill>
                  <a:latin typeface="Arial"/>
                  <a:ea typeface="Arial"/>
                  <a:cs typeface="Arial"/>
                  <a:sym typeface="Arial"/>
                </a:rPr>
                <a:t>4</a:t>
              </a:r>
            </a:p>
            <a:p>
              <a:r>
                <a:t/>
              </a:r>
            </a:p>
            <a:p>
              <a:pPr algn="r" rtl="0" lvl="0" marR="0" indent="0" marL="0">
                <a:lnSpc>
                  <a:spcPct val="93000"/>
                </a:lnSpc>
                <a:spcBef>
                  <a:spcPts val="650"/>
                </a:spcBef>
                <a:spcAft>
                  <a:spcPts val="0"/>
                </a:spcAft>
                <a:buSzPct val="25000"/>
                <a:buNone/>
              </a:pPr>
              <a:r>
                <a:rPr strike="noStrike" u="none" b="0" cap="none" baseline="0" sz="1300" lang="en-US" i="0">
                  <a:solidFill>
                    <a:srgbClr val="000000"/>
                  </a:solidFill>
                  <a:latin typeface="Arial"/>
                  <a:ea typeface="Arial"/>
                  <a:cs typeface="Arial"/>
                  <a:sym typeface="Arial"/>
                </a:rPr>
                <a:t>3</a:t>
              </a:r>
            </a:p>
            <a:p>
              <a:r>
                <a:t/>
              </a:r>
            </a:p>
            <a:p>
              <a:pPr algn="r" rtl="0" lvl="0" marR="0" indent="0" marL="0">
                <a:lnSpc>
                  <a:spcPct val="93000"/>
                </a:lnSpc>
                <a:spcBef>
                  <a:spcPts val="650"/>
                </a:spcBef>
                <a:spcAft>
                  <a:spcPts val="0"/>
                </a:spcAft>
                <a:buSzPct val="25000"/>
                <a:buNone/>
              </a:pPr>
              <a:r>
                <a:rPr strike="noStrike" u="none" b="0" cap="none" baseline="0" sz="1300" lang="en-US" i="0">
                  <a:solidFill>
                    <a:srgbClr val="000000"/>
                  </a:solidFill>
                  <a:latin typeface="Arial"/>
                  <a:ea typeface="Arial"/>
                  <a:cs typeface="Arial"/>
                  <a:sym typeface="Arial"/>
                </a:rPr>
                <a:t>2</a:t>
              </a:r>
            </a:p>
            <a:p>
              <a:r>
                <a:t/>
              </a:r>
            </a:p>
            <a:p>
              <a:pPr algn="r" rtl="0" lvl="0" marR="0" indent="0" marL="0">
                <a:lnSpc>
                  <a:spcPct val="93000"/>
                </a:lnSpc>
                <a:spcBef>
                  <a:spcPts val="650"/>
                </a:spcBef>
                <a:spcAft>
                  <a:spcPts val="0"/>
                </a:spcAft>
                <a:buSzPct val="25000"/>
                <a:buNone/>
              </a:pPr>
              <a:r>
                <a:rPr strike="noStrike" u="none" b="0" cap="none" baseline="0" sz="1300" lang="en-US" i="0">
                  <a:solidFill>
                    <a:srgbClr val="000000"/>
                  </a:solidFill>
                  <a:latin typeface="Arial"/>
                  <a:ea typeface="Arial"/>
                  <a:cs typeface="Arial"/>
                  <a:sym typeface="Arial"/>
                </a:rPr>
                <a:t>1</a:t>
              </a:r>
            </a:p>
          </p:txBody>
        </p:sp>
        <p:cxnSp>
          <p:nvCxnSpPr>
            <p:cNvPr id="335" name="Shape 335"/>
            <p:cNvCxnSpPr/>
            <p:nvPr/>
          </p:nvCxnSpPr>
          <p:spPr>
            <a:xfrm>
              <a:off y="1026" x="792"/>
              <a:ext cy="0" cx="90"/>
            </a:xfrm>
            <a:prstGeom prst="straightConnector1">
              <a:avLst/>
            </a:prstGeom>
            <a:noFill/>
            <a:ln w="9525" cap="flat">
              <a:solidFill>
                <a:schemeClr val="dk1"/>
              </a:solidFill>
              <a:prstDash val="solid"/>
              <a:round/>
              <a:headEnd w="med" len="med" type="none"/>
              <a:tailEnd w="med" len="med" type="none"/>
            </a:ln>
          </p:spPr>
        </p:cxnSp>
        <p:cxnSp>
          <p:nvCxnSpPr>
            <p:cNvPr id="336" name="Shape 336"/>
            <p:cNvCxnSpPr/>
            <p:nvPr/>
          </p:nvCxnSpPr>
          <p:spPr>
            <a:xfrm>
              <a:off y="1297" x="792"/>
              <a:ext cy="0" cx="90"/>
            </a:xfrm>
            <a:prstGeom prst="straightConnector1">
              <a:avLst/>
            </a:prstGeom>
            <a:noFill/>
            <a:ln w="9525" cap="flat">
              <a:solidFill>
                <a:schemeClr val="dk1"/>
              </a:solidFill>
              <a:prstDash val="solid"/>
              <a:round/>
              <a:headEnd w="med" len="med" type="none"/>
              <a:tailEnd w="med" len="med" type="none"/>
            </a:ln>
          </p:spPr>
        </p:cxnSp>
        <p:cxnSp>
          <p:nvCxnSpPr>
            <p:cNvPr id="337" name="Shape 337"/>
            <p:cNvCxnSpPr/>
            <p:nvPr/>
          </p:nvCxnSpPr>
          <p:spPr>
            <a:xfrm>
              <a:off y="1569" x="792"/>
              <a:ext cy="0" cx="90"/>
            </a:xfrm>
            <a:prstGeom prst="straightConnector1">
              <a:avLst/>
            </a:prstGeom>
            <a:noFill/>
            <a:ln w="9525" cap="flat">
              <a:solidFill>
                <a:schemeClr val="dk1"/>
              </a:solidFill>
              <a:prstDash val="solid"/>
              <a:round/>
              <a:headEnd w="med" len="med" type="none"/>
              <a:tailEnd w="med" len="med" type="none"/>
            </a:ln>
          </p:spPr>
        </p:cxnSp>
        <p:cxnSp>
          <p:nvCxnSpPr>
            <p:cNvPr id="338" name="Shape 338"/>
            <p:cNvCxnSpPr/>
            <p:nvPr/>
          </p:nvCxnSpPr>
          <p:spPr>
            <a:xfrm>
              <a:off y="1887" x="792"/>
              <a:ext cy="0" cx="90"/>
            </a:xfrm>
            <a:prstGeom prst="straightConnector1">
              <a:avLst/>
            </a:prstGeom>
            <a:noFill/>
            <a:ln w="9525" cap="flat">
              <a:solidFill>
                <a:schemeClr val="dk1"/>
              </a:solidFill>
              <a:prstDash val="solid"/>
              <a:round/>
              <a:headEnd w="med" len="med" type="none"/>
              <a:tailEnd w="med" len="med" type="none"/>
            </a:ln>
          </p:spPr>
        </p:cxnSp>
        <p:cxnSp>
          <p:nvCxnSpPr>
            <p:cNvPr id="339" name="Shape 339"/>
            <p:cNvCxnSpPr/>
            <p:nvPr/>
          </p:nvCxnSpPr>
          <p:spPr>
            <a:xfrm>
              <a:off y="2160" x="792"/>
              <a:ext cy="0" cx="90"/>
            </a:xfrm>
            <a:prstGeom prst="straightConnector1">
              <a:avLst/>
            </a:prstGeom>
            <a:noFill/>
            <a:ln w="9525" cap="flat">
              <a:solidFill>
                <a:schemeClr val="dk1"/>
              </a:solidFill>
              <a:prstDash val="solid"/>
              <a:round/>
              <a:headEnd w="med" len="med" type="none"/>
              <a:tailEnd w="med" len="med" type="none"/>
            </a:ln>
          </p:spPr>
        </p:cxnSp>
        <p:cxnSp>
          <p:nvCxnSpPr>
            <p:cNvPr id="340" name="Shape 340"/>
            <p:cNvCxnSpPr/>
            <p:nvPr/>
          </p:nvCxnSpPr>
          <p:spPr>
            <a:xfrm>
              <a:off y="2431" x="792"/>
              <a:ext cy="0" cx="90"/>
            </a:xfrm>
            <a:prstGeom prst="straightConnector1">
              <a:avLst/>
            </a:prstGeom>
            <a:noFill/>
            <a:ln w="9525" cap="flat">
              <a:solidFill>
                <a:schemeClr val="dk1"/>
              </a:solidFill>
              <a:prstDash val="solid"/>
              <a:round/>
              <a:headEnd w="med" len="med" type="none"/>
              <a:tailEnd w="med" len="med" type="none"/>
            </a:ln>
          </p:spPr>
        </p:cxnSp>
        <p:cxnSp>
          <p:nvCxnSpPr>
            <p:cNvPr id="341" name="Shape 341"/>
            <p:cNvCxnSpPr/>
            <p:nvPr/>
          </p:nvCxnSpPr>
          <p:spPr>
            <a:xfrm>
              <a:off y="2750" x="792"/>
              <a:ext cy="0" cx="90"/>
            </a:xfrm>
            <a:prstGeom prst="straightConnector1">
              <a:avLst/>
            </a:prstGeom>
            <a:noFill/>
            <a:ln w="9525" cap="flat">
              <a:solidFill>
                <a:schemeClr val="dk1"/>
              </a:solidFill>
              <a:prstDash val="solid"/>
              <a:round/>
              <a:headEnd w="med" len="med" type="none"/>
              <a:tailEnd w="med" len="med" type="none"/>
            </a:ln>
          </p:spPr>
        </p:cxnSp>
        <p:cxnSp>
          <p:nvCxnSpPr>
            <p:cNvPr id="342" name="Shape 342"/>
            <p:cNvCxnSpPr/>
            <p:nvPr/>
          </p:nvCxnSpPr>
          <p:spPr>
            <a:xfrm>
              <a:off y="3021" x="792"/>
              <a:ext cy="0" cx="90"/>
            </a:xfrm>
            <a:prstGeom prst="straightConnector1">
              <a:avLst/>
            </a:prstGeom>
            <a:noFill/>
            <a:ln w="9525" cap="flat">
              <a:solidFill>
                <a:schemeClr val="dk1"/>
              </a:solidFill>
              <a:prstDash val="solid"/>
              <a:round/>
              <a:headEnd w="med" len="med" type="none"/>
              <a:tailEnd w="med" len="med" type="none"/>
            </a:ln>
          </p:spPr>
        </p:cxnSp>
        <p:cxnSp>
          <p:nvCxnSpPr>
            <p:cNvPr id="343" name="Shape 343"/>
            <p:cNvCxnSpPr/>
            <p:nvPr/>
          </p:nvCxnSpPr>
          <p:spPr>
            <a:xfrm>
              <a:off y="3338" x="792"/>
              <a:ext cy="0" cx="90"/>
            </a:xfrm>
            <a:prstGeom prst="straightConnector1">
              <a:avLst/>
            </a:prstGeom>
            <a:noFill/>
            <a:ln w="9525" cap="flat">
              <a:solidFill>
                <a:schemeClr val="dk1"/>
              </a:solidFill>
              <a:prstDash val="solid"/>
              <a:round/>
              <a:headEnd w="med" len="med" type="none"/>
              <a:tailEnd w="med" len="med" type="none"/>
            </a:ln>
          </p:spPr>
        </p:cxnSp>
      </p:grpSp>
      <p:sp>
        <p:nvSpPr>
          <p:cNvPr id="344" name="Shape 344"/>
          <p:cNvSpPr txBox="1"/>
          <p:nvPr/>
        </p:nvSpPr>
        <p:spPr>
          <a:xfrm>
            <a:off y="6031991" x="2598911"/>
            <a:ext cy="677833" cx="2096630"/>
          </a:xfrm>
          <a:prstGeom prst="rect">
            <a:avLst/>
          </a:prstGeom>
          <a:noFill/>
          <a:ln>
            <a:noFill/>
          </a:ln>
        </p:spPr>
        <p:txBody>
          <a:bodyPr bIns="50375" rIns="100775" lIns="100775" tIns="50375" anchor="t" anchorCtr="0">
            <a:noAutofit/>
          </a:bodyPr>
          <a:lstStyle/>
          <a:p>
            <a:pPr algn="ctr" rtl="0" lvl="0" marR="0" indent="0" marL="0">
              <a:lnSpc>
                <a:spcPct val="93000"/>
              </a:lnSpc>
              <a:spcBef>
                <a:spcPts val="0"/>
              </a:spcBef>
              <a:spcAft>
                <a:spcPts val="0"/>
              </a:spcAft>
              <a:buSzPct val="25000"/>
              <a:buNone/>
            </a:pPr>
            <a:r>
              <a:rPr strike="noStrike" u="none" b="1" cap="none" baseline="0" sz="2000" lang="en-US" i="0">
                <a:solidFill>
                  <a:srgbClr val="000000"/>
                </a:solidFill>
                <a:latin typeface="Arial"/>
                <a:ea typeface="Arial"/>
                <a:cs typeface="Arial"/>
                <a:sym typeface="Arial"/>
              </a:rPr>
              <a:t>AnthropogenicSources</a:t>
            </a:r>
          </a:p>
        </p:txBody>
      </p:sp>
      <p:sp>
        <p:nvSpPr>
          <p:cNvPr id="345" name="Shape 345"/>
          <p:cNvSpPr txBox="1"/>
          <p:nvPr/>
        </p:nvSpPr>
        <p:spPr>
          <a:xfrm>
            <a:off y="6066989" x="5057814"/>
            <a:ext cy="404232" cx="2660165"/>
          </a:xfrm>
          <a:prstGeom prst="rect">
            <a:avLst/>
          </a:prstGeom>
          <a:noFill/>
          <a:ln>
            <a:noFill/>
          </a:ln>
        </p:spPr>
        <p:txBody>
          <a:bodyPr bIns="50375" rIns="100775" lIns="100775" tIns="50375" anchor="t" anchorCtr="0">
            <a:noAutofit/>
          </a:bodyPr>
          <a:lstStyle/>
          <a:p>
            <a:pPr algn="ctr" rtl="0" lvl="0" marR="0" indent="0" marL="0">
              <a:lnSpc>
                <a:spcPct val="93000"/>
              </a:lnSpc>
              <a:spcBef>
                <a:spcPts val="0"/>
              </a:spcBef>
              <a:spcAft>
                <a:spcPts val="0"/>
              </a:spcAft>
              <a:buSzPct val="25000"/>
              <a:buNone/>
            </a:pPr>
            <a:r>
              <a:rPr strike="noStrike" u="none" b="1" cap="none" baseline="0" sz="2000" lang="en-US" i="0">
                <a:solidFill>
                  <a:srgbClr val="000000"/>
                </a:solidFill>
                <a:latin typeface="Arial"/>
                <a:ea typeface="Arial"/>
                <a:cs typeface="Arial"/>
                <a:sym typeface="Arial"/>
              </a:rPr>
              <a:t>Changes in C pools</a:t>
            </a:r>
          </a:p>
        </p:txBody>
      </p:sp>
      <p:sp>
        <p:nvSpPr>
          <p:cNvPr id="346" name="Shape 346"/>
          <p:cNvSpPr/>
          <p:nvPr/>
        </p:nvSpPr>
        <p:spPr>
          <a:xfrm>
            <a:off y="2892626" x="2896431"/>
            <a:ext cy="3095616" cx="1585598"/>
          </a:xfrm>
          <a:prstGeom prst="rect">
            <a:avLst/>
          </a:prstGeom>
          <a:solidFill>
            <a:srgbClr val="C0C0C0"/>
          </a:solidFill>
          <a:ln w="9525" cap="flat">
            <a:solidFill>
              <a:schemeClr val="dk1"/>
            </a:solidFill>
            <a:prstDash val="solid"/>
            <a:miter/>
            <a:headEnd w="med" len="med" type="none"/>
            <a:tailEnd w="med" len="med" type="none"/>
          </a:ln>
        </p:spPr>
        <p:txBody>
          <a:bodyPr bIns="50375" rIns="100775" lIns="100775" tIns="50375" anchor="ctr" anchorCtr="0">
            <a:noAutofit/>
          </a:bodyPr>
          <a:lstStyle/>
          <a:p>
            <a:pPr algn="ctr" rtl="0" lvl="0" marR="0" indent="0" marL="0">
              <a:lnSpc>
                <a:spcPct val="93000"/>
              </a:lnSpc>
              <a:spcBef>
                <a:spcPts val="0"/>
              </a:spcBef>
              <a:spcAft>
                <a:spcPts val="0"/>
              </a:spcAft>
              <a:buSzPct val="25000"/>
              <a:buNone/>
            </a:pPr>
            <a:r>
              <a:rPr strike="noStrike" u="none" b="1" cap="none" baseline="0" sz="1800" lang="en-US" i="0">
                <a:solidFill>
                  <a:srgbClr val="000000"/>
                </a:solidFill>
                <a:latin typeface="Arial"/>
                <a:ea typeface="Arial"/>
                <a:cs typeface="Arial"/>
                <a:sym typeface="Arial"/>
              </a:rPr>
              <a:t>Fossil fuel</a:t>
            </a:r>
            <a:br>
              <a:rPr strike="noStrike" u="none" b="1" cap="none" baseline="0" sz="1800" lang="en-US" i="0">
                <a:solidFill>
                  <a:srgbClr val="000000"/>
                </a:solidFill>
                <a:latin typeface="Arial"/>
                <a:ea typeface="Arial"/>
                <a:cs typeface="Arial"/>
                <a:sym typeface="Arial"/>
              </a:rPr>
            </a:br>
            <a:r>
              <a:rPr strike="noStrike" u="none" b="1" cap="none" baseline="0" sz="1800" lang="en-US" i="0">
                <a:solidFill>
                  <a:srgbClr val="000000"/>
                </a:solidFill>
                <a:latin typeface="Arial"/>
                <a:ea typeface="Arial"/>
                <a:cs typeface="Arial"/>
                <a:sym typeface="Arial"/>
              </a:rPr>
              <a:t>emissions</a:t>
            </a:r>
          </a:p>
        </p:txBody>
      </p:sp>
      <p:grpSp>
        <p:nvGrpSpPr>
          <p:cNvPr id="347" name="Shape 347"/>
          <p:cNvGrpSpPr/>
          <p:nvPr/>
        </p:nvGrpSpPr>
        <p:grpSpPr>
          <a:xfrm>
            <a:off y="1711426" x="2896430"/>
            <a:ext cy="1181200" cx="1583848"/>
            <a:chOff y="977" x="1654"/>
            <a:chExt cy="675" cx="905"/>
          </a:xfrm>
        </p:grpSpPr>
        <p:sp>
          <p:nvSpPr>
            <p:cNvPr id="348" name="Shape 348"/>
            <p:cNvSpPr/>
            <p:nvPr/>
          </p:nvSpPr>
          <p:spPr>
            <a:xfrm>
              <a:off y="1517" x="1654"/>
              <a:ext cy="136" cx="905"/>
            </a:xfrm>
            <a:prstGeom prst="rect">
              <a:avLst/>
            </a:prstGeom>
            <a:solidFill>
              <a:srgbClr val="00FF00"/>
            </a:solidFill>
            <a:ln w="9525" cap="flat">
              <a:solidFill>
                <a:schemeClr val="dk1"/>
              </a:solidFill>
              <a:prstDash val="solid"/>
              <a:miter/>
              <a:headEnd w="med" len="med" type="none"/>
              <a:tailEnd w="med" len="med" type="none"/>
            </a:ln>
          </p:spPr>
          <p:txBody>
            <a:bodyPr bIns="45700" rIns="91425" lIns="91425" tIns="45700" anchor="ctr" anchorCtr="0">
              <a:noAutofit/>
            </a:bodyPr>
            <a:lstStyle/>
            <a:p>
              <a:pPr algn="ctr" rtl="0" lvl="0" marR="0" indent="0" marL="0">
                <a:lnSpc>
                  <a:spcPct val="93000"/>
                </a:lnSpc>
                <a:spcBef>
                  <a:spcPts val="0"/>
                </a:spcBef>
                <a:spcAft>
                  <a:spcPts val="0"/>
                </a:spcAft>
                <a:buSzPct val="25000"/>
                <a:buNone/>
              </a:pPr>
              <a:r>
                <a:rPr strike="noStrike" u="none" b="1" cap="none" baseline="0" sz="1800" lang="en-US" i="0">
                  <a:solidFill>
                    <a:srgbClr val="000000"/>
                  </a:solidFill>
                  <a:latin typeface="Arial"/>
                  <a:ea typeface="Arial"/>
                  <a:cs typeface="Arial"/>
                  <a:sym typeface="Arial"/>
                </a:rPr>
                <a:t>Low</a:t>
              </a:r>
            </a:p>
          </p:txBody>
        </p:sp>
        <p:sp>
          <p:nvSpPr>
            <p:cNvPr id="349" name="Shape 349"/>
            <p:cNvSpPr/>
            <p:nvPr/>
          </p:nvSpPr>
          <p:spPr>
            <a:xfrm>
              <a:off y="977" x="1687"/>
              <a:ext cy="635" cx="841"/>
            </a:xfrm>
            <a:prstGeom prst="rect">
              <a:avLst/>
            </a:prstGeom>
            <a:noFill/>
            <a:ln>
              <a:noFill/>
            </a:ln>
          </p:spPr>
          <p:txBody>
            <a:bodyPr bIns="45700" rIns="91425" lIns="91425" tIns="45700" anchor="ctr" anchorCtr="0">
              <a:noAutofit/>
            </a:bodyPr>
            <a:lstStyle/>
            <a:p>
              <a:pPr algn="ctr" rtl="0" lvl="0" marR="0" indent="0" marL="0">
                <a:lnSpc>
                  <a:spcPct val="93000"/>
                </a:lnSpc>
                <a:spcBef>
                  <a:spcPts val="0"/>
                </a:spcBef>
                <a:spcAft>
                  <a:spcPts val="0"/>
                </a:spcAft>
                <a:buSzPct val="25000"/>
                <a:buNone/>
              </a:pPr>
              <a:r>
                <a:rPr strike="noStrike" u="none" b="1" cap="none" baseline="0" sz="1800" lang="en-US" i="0">
                  <a:solidFill>
                    <a:srgbClr val="000000"/>
                  </a:solidFill>
                  <a:latin typeface="Arial"/>
                  <a:ea typeface="Arial"/>
                  <a:cs typeface="Arial"/>
                  <a:sym typeface="Arial"/>
                </a:rPr>
                <a:t>Land use </a:t>
              </a:r>
              <a:br>
                <a:rPr strike="noStrike" u="none" b="1" cap="none" baseline="0" sz="1800" lang="en-US" i="0">
                  <a:solidFill>
                    <a:srgbClr val="000000"/>
                  </a:solidFill>
                  <a:latin typeface="Arial"/>
                  <a:ea typeface="Arial"/>
                  <a:cs typeface="Arial"/>
                  <a:sym typeface="Arial"/>
                </a:rPr>
              </a:br>
              <a:r>
                <a:rPr strike="noStrike" u="none" b="1" cap="none" baseline="0" sz="1800" lang="en-US" i="0">
                  <a:solidFill>
                    <a:srgbClr val="000000"/>
                  </a:solidFill>
                  <a:latin typeface="Arial"/>
                  <a:ea typeface="Arial"/>
                  <a:cs typeface="Arial"/>
                  <a:sym typeface="Arial"/>
                </a:rPr>
                <a:t>change flux</a:t>
              </a:r>
            </a:p>
          </p:txBody>
        </p:sp>
      </p:grpSp>
      <p:sp>
        <p:nvSpPr>
          <p:cNvPr id="350" name="Shape 350"/>
          <p:cNvSpPr/>
          <p:nvPr/>
        </p:nvSpPr>
        <p:spPr>
          <a:xfrm>
            <a:off y="4639051" x="5514592"/>
            <a:ext cy="1349191" cx="1589099"/>
          </a:xfrm>
          <a:prstGeom prst="rect">
            <a:avLst/>
          </a:prstGeom>
          <a:solidFill>
            <a:schemeClr val="lt1"/>
          </a:solidFill>
          <a:ln w="9525" cap="flat">
            <a:solidFill>
              <a:schemeClr val="dk1"/>
            </a:solidFill>
            <a:prstDash val="solid"/>
            <a:miter/>
            <a:headEnd w="med" len="med" type="none"/>
            <a:tailEnd w="med" len="med" type="none"/>
          </a:ln>
        </p:spPr>
        <p:txBody>
          <a:bodyPr bIns="50375" rIns="100775" lIns="100775" tIns="50375" anchor="ctr" anchorCtr="0">
            <a:noAutofit/>
          </a:bodyPr>
          <a:lstStyle/>
          <a:p>
            <a:pPr algn="ctr" rtl="0" lvl="0" marR="0" indent="0" marL="0">
              <a:lnSpc>
                <a:spcPct val="93000"/>
              </a:lnSpc>
              <a:spcBef>
                <a:spcPts val="0"/>
              </a:spcBef>
              <a:spcAft>
                <a:spcPts val="0"/>
              </a:spcAft>
              <a:buSzPct val="25000"/>
              <a:buNone/>
            </a:pPr>
            <a:r>
              <a:rPr strike="noStrike" u="none" b="1" cap="none" baseline="0" sz="1800" lang="en-US" i="0">
                <a:solidFill>
                  <a:srgbClr val="000000"/>
                </a:solidFill>
                <a:latin typeface="Arial"/>
                <a:ea typeface="Arial"/>
                <a:cs typeface="Arial"/>
                <a:sym typeface="Arial"/>
              </a:rPr>
              <a:t>Atmospheric </a:t>
            </a:r>
            <a:br>
              <a:rPr strike="noStrike" u="none" b="1" cap="none" baseline="0" sz="1800" lang="en-US" i="0">
                <a:solidFill>
                  <a:srgbClr val="000000"/>
                </a:solidFill>
                <a:latin typeface="Arial"/>
                <a:ea typeface="Arial"/>
                <a:cs typeface="Arial"/>
                <a:sym typeface="Arial"/>
              </a:rPr>
            </a:br>
            <a:r>
              <a:rPr strike="noStrike" u="none" b="1" cap="none" baseline="0" sz="1800" lang="en-US" i="0">
                <a:solidFill>
                  <a:srgbClr val="000000"/>
                </a:solidFill>
                <a:latin typeface="Arial"/>
                <a:ea typeface="Arial"/>
                <a:cs typeface="Arial"/>
                <a:sym typeface="Arial"/>
              </a:rPr>
              <a:t>increase</a:t>
            </a:r>
          </a:p>
        </p:txBody>
      </p:sp>
      <p:sp>
        <p:nvSpPr>
          <p:cNvPr id="351" name="Shape 351"/>
          <p:cNvSpPr/>
          <p:nvPr/>
        </p:nvSpPr>
        <p:spPr>
          <a:xfrm>
            <a:off y="3368605" x="5514592"/>
            <a:ext cy="1270445" cx="1589099"/>
          </a:xfrm>
          <a:prstGeom prst="rect">
            <a:avLst/>
          </a:prstGeom>
          <a:solidFill>
            <a:srgbClr val="99CCFF"/>
          </a:solidFill>
          <a:ln w="9525" cap="flat">
            <a:solidFill>
              <a:schemeClr val="dk1"/>
            </a:solidFill>
            <a:prstDash val="solid"/>
            <a:miter/>
            <a:headEnd w="med" len="med" type="none"/>
            <a:tailEnd w="med" len="med" type="none"/>
          </a:ln>
        </p:spPr>
        <p:txBody>
          <a:bodyPr bIns="50375" rIns="100775" lIns="100775" tIns="50375" anchor="ctr" anchorCtr="0">
            <a:noAutofit/>
          </a:bodyPr>
          <a:lstStyle/>
          <a:p>
            <a:pPr algn="ctr" rtl="0" lvl="0" marR="0" indent="0" marL="0">
              <a:lnSpc>
                <a:spcPct val="93000"/>
              </a:lnSpc>
              <a:spcBef>
                <a:spcPts val="0"/>
              </a:spcBef>
              <a:spcAft>
                <a:spcPts val="0"/>
              </a:spcAft>
              <a:buSzPct val="25000"/>
              <a:buNone/>
            </a:pPr>
            <a:r>
              <a:rPr strike="noStrike" u="none" b="1" cap="none" baseline="0" sz="1800" lang="en-US" i="0">
                <a:solidFill>
                  <a:srgbClr val="000000"/>
                </a:solidFill>
                <a:latin typeface="Arial"/>
                <a:ea typeface="Arial"/>
                <a:cs typeface="Arial"/>
                <a:sym typeface="Arial"/>
              </a:rPr>
              <a:t>Net ocean </a:t>
            </a:r>
          </a:p>
          <a:p>
            <a:pPr algn="ctr" rtl="0" lvl="0" marR="0" indent="0" marL="0">
              <a:lnSpc>
                <a:spcPct val="93000"/>
              </a:lnSpc>
              <a:spcBef>
                <a:spcPts val="900"/>
              </a:spcBef>
              <a:spcAft>
                <a:spcPts val="0"/>
              </a:spcAft>
              <a:buSzPct val="25000"/>
              <a:buNone/>
            </a:pPr>
            <a:r>
              <a:rPr strike="noStrike" u="none" b="1" cap="none" baseline="0" sz="1800" lang="en-US" i="0">
                <a:solidFill>
                  <a:srgbClr val="000000"/>
                </a:solidFill>
                <a:latin typeface="Arial"/>
                <a:ea typeface="Arial"/>
                <a:cs typeface="Arial"/>
                <a:sym typeface="Arial"/>
              </a:rPr>
              <a:t>sink</a:t>
            </a:r>
          </a:p>
        </p:txBody>
      </p:sp>
      <p:sp>
        <p:nvSpPr>
          <p:cNvPr id="352" name="Shape 352"/>
          <p:cNvSpPr txBox="1"/>
          <p:nvPr/>
        </p:nvSpPr>
        <p:spPr>
          <a:xfrm rot="-5400000">
            <a:off y="3617072" x="225852"/>
            <a:ext cy="404275" cx="1667679"/>
          </a:xfrm>
          <a:prstGeom prst="rect">
            <a:avLst/>
          </a:prstGeom>
          <a:noFill/>
          <a:ln>
            <a:noFill/>
          </a:ln>
        </p:spPr>
        <p:txBody>
          <a:bodyPr bIns="50375" rIns="100775" lIns="100775" tIns="50375" anchor="t" anchorCtr="0">
            <a:noAutofit/>
          </a:bodyPr>
          <a:lstStyle/>
          <a:p>
            <a:pPr algn="ctr" rtl="0" lvl="0" marR="0" indent="0" marL="0">
              <a:lnSpc>
                <a:spcPct val="93000"/>
              </a:lnSpc>
              <a:spcBef>
                <a:spcPts val="0"/>
              </a:spcBef>
              <a:spcAft>
                <a:spcPts val="0"/>
              </a:spcAft>
              <a:buSzPct val="25000"/>
              <a:buNone/>
            </a:pPr>
            <a:r>
              <a:rPr strike="noStrike" u="none" b="1" cap="none" baseline="0" sz="2000" lang="en-US" i="0">
                <a:solidFill>
                  <a:srgbClr val="000000"/>
                </a:solidFill>
                <a:latin typeface="Arial"/>
                <a:ea typeface="Arial"/>
                <a:cs typeface="Arial"/>
                <a:sym typeface="Arial"/>
              </a:rPr>
              <a:t>GtC/year</a:t>
            </a:r>
          </a:p>
        </p:txBody>
      </p:sp>
      <p:grpSp>
        <p:nvGrpSpPr>
          <p:cNvPr id="353" name="Shape 353"/>
          <p:cNvGrpSpPr/>
          <p:nvPr/>
        </p:nvGrpSpPr>
        <p:grpSpPr>
          <a:xfrm>
            <a:off y="6716212" x="-40251"/>
            <a:ext cy="873213" cx="10120878"/>
            <a:chOff y="3833" x="0"/>
            <a:chExt cy="487" cx="5759"/>
          </a:xfrm>
        </p:grpSpPr>
        <p:sp>
          <p:nvSpPr>
            <p:cNvPr id="354" name="Shape 354"/>
            <p:cNvSpPr/>
            <p:nvPr/>
          </p:nvSpPr>
          <p:spPr>
            <a:xfrm>
              <a:off y="3833" x="0"/>
              <a:ext cy="487" cx="5759"/>
            </a:xfrm>
            <a:prstGeom prst="rect">
              <a:avLst/>
            </a:prstGeom>
            <a:solidFill>
              <a:srgbClr val="17255F"/>
            </a:solidFill>
            <a:ln>
              <a:noFill/>
            </a:ln>
          </p:spPr>
          <p:txBody>
            <a:bodyPr bIns="45700" rIns="91425" lIns="91425" tIns="45700" anchor="ctr" anchorCtr="0">
              <a:noAutofit/>
            </a:bodyPr>
            <a:lstStyle/>
            <a:p/>
          </p:txBody>
        </p:sp>
        <p:pic>
          <p:nvPicPr>
            <p:cNvPr id="355" name="Shape 355"/>
            <p:cNvPicPr preferRelativeResize="0"/>
            <p:nvPr/>
          </p:nvPicPr>
          <p:blipFill>
            <a:blip r:embed="rId3"/>
            <a:stretch>
              <a:fillRect/>
            </a:stretch>
          </p:blipFill>
          <p:spPr>
            <a:xfrm>
              <a:off y="3859" x="350"/>
              <a:ext cy="361" cx="998"/>
            </a:xfrm>
            <a:prstGeom prst="rect">
              <a:avLst/>
            </a:prstGeom>
          </p:spPr>
        </p:pic>
        <p:sp>
          <p:nvSpPr>
            <p:cNvPr id="356" name="Shape 356"/>
            <p:cNvSpPr/>
            <p:nvPr/>
          </p:nvSpPr>
          <p:spPr>
            <a:xfrm>
              <a:off y="3934" x="1434"/>
              <a:ext cy="299" cx="3864"/>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1300" lang="en-US" i="0">
                  <a:solidFill>
                    <a:srgbClr val="BBE0E3"/>
                  </a:solidFill>
                  <a:latin typeface="Arial"/>
                  <a:ea typeface="Arial"/>
                  <a:cs typeface="Arial"/>
                  <a:sym typeface="Arial"/>
                </a:rPr>
                <a:t>User Consultation Meeting, Lisbon, Portugal, 20-21 January 2009      </a:t>
              </a:r>
              <a:r>
                <a:rPr strike="noStrike" u="none" b="1" cap="none" baseline="0" sz="4400" lang="en-US" i="0">
                  <a:solidFill>
                    <a:srgbClr val="BBE0E3"/>
                  </a:solidFill>
                  <a:latin typeface="Arial"/>
                  <a:ea typeface="Arial"/>
                  <a:cs typeface="Arial"/>
                  <a:sym typeface="Arial"/>
                </a:rPr>
                <a:t>biomass</a:t>
              </a:r>
            </a:p>
          </p:txBody>
        </p:sp>
      </p:grpSp>
      <p:sp>
        <p:nvSpPr>
          <p:cNvPr id="357" name="Shape 35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The mean global carbon cycle for the 1990s</a:t>
            </a:r>
          </a:p>
        </p:txBody>
      </p:sp>
      <p:grpSp>
        <p:nvGrpSpPr>
          <p:cNvPr id="358" name="Shape 358"/>
          <p:cNvGrpSpPr/>
          <p:nvPr/>
        </p:nvGrpSpPr>
        <p:grpSpPr>
          <a:xfrm>
            <a:off y="1543433" x="2896430"/>
            <a:ext cy="1279196" cx="1583848"/>
            <a:chOff y="881" x="1654"/>
            <a:chExt cy="731" cx="905"/>
          </a:xfrm>
        </p:grpSpPr>
        <p:grpSp>
          <p:nvGrpSpPr>
            <p:cNvPr id="359" name="Shape 359"/>
            <p:cNvGrpSpPr/>
            <p:nvPr/>
          </p:nvGrpSpPr>
          <p:grpSpPr>
            <a:xfrm>
              <a:off y="881" x="1654"/>
              <a:ext cy="635" cx="905"/>
              <a:chOff y="881" x="1654"/>
              <a:chExt cy="635" cx="905"/>
            </a:xfrm>
          </p:grpSpPr>
          <p:sp>
            <p:nvSpPr>
              <p:cNvPr id="360" name="Shape 360"/>
              <p:cNvSpPr/>
              <p:nvPr/>
            </p:nvSpPr>
            <p:spPr>
              <a:xfrm>
                <a:off y="881" x="1654"/>
                <a:ext cy="635" cx="905"/>
              </a:xfrm>
              <a:prstGeom prst="rect">
                <a:avLst/>
              </a:prstGeom>
              <a:solidFill>
                <a:srgbClr val="00FF00"/>
              </a:solidFill>
              <a:ln w="9525" cap="flat">
                <a:solidFill>
                  <a:schemeClr val="dk1"/>
                </a:solidFill>
                <a:prstDash val="solid"/>
                <a:miter/>
                <a:headEnd w="med" len="med" type="none"/>
                <a:tailEnd w="med" len="med" type="none"/>
              </a:ln>
            </p:spPr>
            <p:txBody>
              <a:bodyPr bIns="45700" rIns="91425" lIns="91425" tIns="45700" anchor="ctr" anchorCtr="0">
                <a:noAutofit/>
              </a:bodyPr>
              <a:lstStyle/>
              <a:p/>
            </p:txBody>
          </p:sp>
          <p:sp>
            <p:nvSpPr>
              <p:cNvPr id="361" name="Shape 361"/>
              <p:cNvSpPr/>
              <p:nvPr/>
            </p:nvSpPr>
            <p:spPr>
              <a:xfrm>
                <a:off y="925" x="1654"/>
                <a:ext cy="136" cx="905"/>
              </a:xfrm>
              <a:prstGeom prst="rect">
                <a:avLst/>
              </a:prstGeom>
              <a:solidFill>
                <a:srgbClr val="00FF00"/>
              </a:solidFill>
              <a:ln>
                <a:noFill/>
              </a:ln>
            </p:spPr>
            <p:txBody>
              <a:bodyPr bIns="45700" rIns="91425" lIns="91425" tIns="45700" anchor="ctr" anchorCtr="0">
                <a:noAutofit/>
              </a:bodyPr>
              <a:lstStyle/>
              <a:p>
                <a:pPr algn="ctr" rtl="0" lvl="0" marR="0" indent="0" marL="0">
                  <a:lnSpc>
                    <a:spcPct val="93000"/>
                  </a:lnSpc>
                  <a:spcBef>
                    <a:spcPts val="0"/>
                  </a:spcBef>
                  <a:spcAft>
                    <a:spcPts val="0"/>
                  </a:spcAft>
                  <a:buSzPct val="25000"/>
                  <a:buNone/>
                </a:pPr>
                <a:r>
                  <a:rPr strike="noStrike" u="none" b="1" cap="none" baseline="0" sz="1800" lang="en-US" i="0">
                    <a:solidFill>
                      <a:srgbClr val="000000"/>
                    </a:solidFill>
                    <a:latin typeface="Arial"/>
                    <a:ea typeface="Arial"/>
                    <a:cs typeface="Arial"/>
                    <a:sym typeface="Arial"/>
                  </a:rPr>
                  <a:t>High</a:t>
                </a:r>
              </a:p>
            </p:txBody>
          </p:sp>
        </p:grpSp>
        <p:sp>
          <p:nvSpPr>
            <p:cNvPr id="362" name="Shape 362"/>
            <p:cNvSpPr/>
            <p:nvPr/>
          </p:nvSpPr>
          <p:spPr>
            <a:xfrm>
              <a:off y="977" x="1687"/>
              <a:ext cy="635" cx="841"/>
            </a:xfrm>
            <a:prstGeom prst="rect">
              <a:avLst/>
            </a:prstGeom>
            <a:noFill/>
            <a:ln>
              <a:noFill/>
            </a:ln>
          </p:spPr>
          <p:txBody>
            <a:bodyPr bIns="45700" rIns="91425" lIns="91425" tIns="45700" anchor="ctr" anchorCtr="0">
              <a:noAutofit/>
            </a:bodyPr>
            <a:lstStyle/>
            <a:p>
              <a:pPr algn="ctr" rtl="0" lvl="0" marR="0" indent="0" marL="0">
                <a:lnSpc>
                  <a:spcPct val="93000"/>
                </a:lnSpc>
                <a:spcBef>
                  <a:spcPts val="0"/>
                </a:spcBef>
                <a:spcAft>
                  <a:spcPts val="0"/>
                </a:spcAft>
                <a:buSzPct val="25000"/>
                <a:buNone/>
              </a:pPr>
              <a:r>
                <a:rPr strike="noStrike" u="none" b="1" cap="none" baseline="0" sz="1800" lang="en-US" i="0">
                  <a:solidFill>
                    <a:srgbClr val="000000"/>
                  </a:solidFill>
                  <a:latin typeface="Arial"/>
                  <a:ea typeface="Arial"/>
                  <a:cs typeface="Arial"/>
                  <a:sym typeface="Arial"/>
                </a:rPr>
                <a:t>Land use </a:t>
              </a:r>
              <a:br>
                <a:rPr strike="noStrike" u="none" b="1" cap="none" baseline="0" sz="1800" lang="en-US" i="0">
                  <a:solidFill>
                    <a:srgbClr val="000000"/>
                  </a:solidFill>
                  <a:latin typeface="Arial"/>
                  <a:ea typeface="Arial"/>
                  <a:cs typeface="Arial"/>
                  <a:sym typeface="Arial"/>
                </a:rPr>
              </a:br>
              <a:r>
                <a:rPr strike="noStrike" u="none" b="1" cap="none" baseline="0" sz="1800" lang="en-US" i="0">
                  <a:solidFill>
                    <a:srgbClr val="000000"/>
                  </a:solidFill>
                  <a:latin typeface="Arial"/>
                  <a:ea typeface="Arial"/>
                  <a:cs typeface="Arial"/>
                  <a:sym typeface="Arial"/>
                </a:rPr>
                <a:t>change flux</a:t>
              </a:r>
            </a:p>
          </p:txBody>
        </p:sp>
      </p:grpSp>
      <p:cxnSp>
        <p:nvCxnSpPr>
          <p:cNvPr id="363" name="Shape 363"/>
          <p:cNvCxnSpPr/>
          <p:nvPr/>
        </p:nvCxnSpPr>
        <p:spPr>
          <a:xfrm>
            <a:off y="4607553" x="7171945"/>
            <a:ext cy="94496" cx="0"/>
          </a:xfrm>
          <a:prstGeom prst="straightConnector1">
            <a:avLst/>
          </a:prstGeom>
          <a:noFill/>
          <a:ln w="19050" cap="flat">
            <a:solidFill>
              <a:schemeClr val="dk1"/>
            </a:solidFill>
            <a:prstDash val="solid"/>
            <a:round/>
            <a:headEnd w="med" len="med" type="none"/>
            <a:tailEnd w="med" len="med" type="none"/>
          </a:ln>
        </p:spPr>
      </p:cxnSp>
      <p:cxnSp>
        <p:nvCxnSpPr>
          <p:cNvPr id="364" name="Shape 364"/>
          <p:cNvCxnSpPr/>
          <p:nvPr/>
        </p:nvCxnSpPr>
        <p:spPr>
          <a:xfrm rot="10800000">
            <a:off y="4698548" x="7140441"/>
            <a:ext cy="0" cx="64755"/>
          </a:xfrm>
          <a:prstGeom prst="straightConnector1">
            <a:avLst/>
          </a:prstGeom>
          <a:noFill/>
          <a:ln w="19050" cap="flat">
            <a:solidFill>
              <a:schemeClr val="dk1"/>
            </a:solidFill>
            <a:prstDash val="solid"/>
            <a:round/>
            <a:headEnd w="med" len="med" type="none"/>
            <a:tailEnd w="med" len="med" type="none"/>
          </a:ln>
        </p:spPr>
      </p:cxnSp>
      <p:cxnSp>
        <p:nvCxnSpPr>
          <p:cNvPr id="365" name="Shape 365"/>
          <p:cNvCxnSpPr/>
          <p:nvPr/>
        </p:nvCxnSpPr>
        <p:spPr>
          <a:xfrm rot="10800000">
            <a:off y="4600553" x="7138693"/>
            <a:ext cy="0" cx="64753"/>
          </a:xfrm>
          <a:prstGeom prst="straightConnector1">
            <a:avLst/>
          </a:prstGeom>
          <a:noFill/>
          <a:ln w="19050" cap="flat">
            <a:solidFill>
              <a:schemeClr val="dk1"/>
            </a:solidFill>
            <a:prstDash val="solid"/>
            <a:round/>
            <a:headEnd w="med" len="med" type="none"/>
            <a:tailEnd w="med" len="med" type="none"/>
          </a:ln>
        </p:spPr>
      </p:cxnSp>
      <p:grpSp>
        <p:nvGrpSpPr>
          <p:cNvPr id="366" name="Shape 366"/>
          <p:cNvGrpSpPr/>
          <p:nvPr/>
        </p:nvGrpSpPr>
        <p:grpSpPr>
          <a:xfrm>
            <a:off y="2738633" x="2749420"/>
            <a:ext cy="302735" cx="99756"/>
            <a:chOff y="1572" x="1576"/>
            <a:chExt cy="172" cx="57"/>
          </a:xfrm>
        </p:grpSpPr>
        <p:cxnSp>
          <p:nvCxnSpPr>
            <p:cNvPr id="367" name="Shape 367"/>
            <p:cNvCxnSpPr/>
            <p:nvPr/>
          </p:nvCxnSpPr>
          <p:spPr>
            <a:xfrm>
              <a:off y="1572" x="1606"/>
              <a:ext cy="168" cx="0"/>
            </a:xfrm>
            <a:prstGeom prst="straightConnector1">
              <a:avLst/>
            </a:prstGeom>
            <a:noFill/>
            <a:ln w="19050" cap="flat">
              <a:solidFill>
                <a:schemeClr val="dk1"/>
              </a:solidFill>
              <a:prstDash val="solid"/>
              <a:round/>
              <a:headEnd w="med" len="med" type="none"/>
              <a:tailEnd w="med" len="med" type="none"/>
            </a:ln>
          </p:spPr>
        </p:cxnSp>
        <p:cxnSp>
          <p:nvCxnSpPr>
            <p:cNvPr id="368" name="Shape 368"/>
            <p:cNvCxnSpPr/>
            <p:nvPr/>
          </p:nvCxnSpPr>
          <p:spPr>
            <a:xfrm rot="10800000">
              <a:off y="1745" x="1579"/>
              <a:ext cy="0" cx="55"/>
            </a:xfrm>
            <a:prstGeom prst="straightConnector1">
              <a:avLst/>
            </a:prstGeom>
            <a:noFill/>
            <a:ln w="19050" cap="flat">
              <a:solidFill>
                <a:schemeClr val="dk1"/>
              </a:solidFill>
              <a:prstDash val="solid"/>
              <a:round/>
              <a:headEnd w="med" len="med" type="none"/>
              <a:tailEnd w="med" len="med" type="none"/>
            </a:ln>
          </p:spPr>
        </p:cxnSp>
        <p:cxnSp>
          <p:nvCxnSpPr>
            <p:cNvPr id="369" name="Shape 369"/>
            <p:cNvCxnSpPr/>
            <p:nvPr/>
          </p:nvCxnSpPr>
          <p:spPr>
            <a:xfrm rot="10800000">
              <a:off y="1573" x="1576"/>
              <a:ext cy="0" cx="55"/>
            </a:xfrm>
            <a:prstGeom prst="straightConnector1">
              <a:avLst/>
            </a:prstGeom>
            <a:noFill/>
            <a:ln w="19050" cap="flat">
              <a:solidFill>
                <a:schemeClr val="dk1"/>
              </a:solidFill>
              <a:prstDash val="solid"/>
              <a:round/>
              <a:headEnd w="med" len="med" type="none"/>
              <a:tailEnd w="med" len="med" type="none"/>
            </a:ln>
          </p:spPr>
        </p:cxnSp>
      </p:grpSp>
      <p:grpSp>
        <p:nvGrpSpPr>
          <p:cNvPr id="370" name="Shape 370"/>
          <p:cNvGrpSpPr/>
          <p:nvPr/>
        </p:nvGrpSpPr>
        <p:grpSpPr>
          <a:xfrm>
            <a:off y="3207612" x="7135193"/>
            <a:ext cy="302735" cx="92755"/>
            <a:chOff y="1572" x="1576"/>
            <a:chExt cy="172" cx="57"/>
          </a:xfrm>
        </p:grpSpPr>
        <p:cxnSp>
          <p:nvCxnSpPr>
            <p:cNvPr id="371" name="Shape 371"/>
            <p:cNvCxnSpPr/>
            <p:nvPr/>
          </p:nvCxnSpPr>
          <p:spPr>
            <a:xfrm>
              <a:off y="1572" x="1606"/>
              <a:ext cy="168" cx="0"/>
            </a:xfrm>
            <a:prstGeom prst="straightConnector1">
              <a:avLst/>
            </a:prstGeom>
            <a:noFill/>
            <a:ln w="19050" cap="flat">
              <a:solidFill>
                <a:schemeClr val="dk1"/>
              </a:solidFill>
              <a:prstDash val="solid"/>
              <a:round/>
              <a:headEnd w="med" len="med" type="none"/>
              <a:tailEnd w="med" len="med" type="none"/>
            </a:ln>
          </p:spPr>
        </p:cxnSp>
        <p:cxnSp>
          <p:nvCxnSpPr>
            <p:cNvPr id="372" name="Shape 372"/>
            <p:cNvCxnSpPr/>
            <p:nvPr/>
          </p:nvCxnSpPr>
          <p:spPr>
            <a:xfrm rot="10800000">
              <a:off y="1745" x="1579"/>
              <a:ext cy="0" cx="55"/>
            </a:xfrm>
            <a:prstGeom prst="straightConnector1">
              <a:avLst/>
            </a:prstGeom>
            <a:noFill/>
            <a:ln w="19050" cap="flat">
              <a:solidFill>
                <a:schemeClr val="dk1"/>
              </a:solidFill>
              <a:prstDash val="solid"/>
              <a:round/>
              <a:headEnd w="med" len="med" type="none"/>
              <a:tailEnd w="med" len="med" type="none"/>
            </a:ln>
          </p:spPr>
        </p:cxnSp>
        <p:cxnSp>
          <p:nvCxnSpPr>
            <p:cNvPr id="373" name="Shape 373"/>
            <p:cNvCxnSpPr/>
            <p:nvPr/>
          </p:nvCxnSpPr>
          <p:spPr>
            <a:xfrm rot="10800000">
              <a:off y="1573" x="1576"/>
              <a:ext cy="0" cx="55"/>
            </a:xfrm>
            <a:prstGeom prst="straightConnector1">
              <a:avLst/>
            </a:prstGeom>
            <a:noFill/>
            <a:ln w="19050" cap="flat">
              <a:solidFill>
                <a:schemeClr val="dk1"/>
              </a:solidFill>
              <a:prstDash val="solid"/>
              <a:round/>
              <a:headEnd w="med" len="med" type="none"/>
              <a:tailEnd w="med" len="med" type="none"/>
            </a:ln>
          </p:spPr>
        </p:cxnSp>
      </p:gr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47"/>
                                        </p:tgtEl>
                                        <p:attrNameLst>
                                          <p:attrName>style.visibility</p:attrName>
                                        </p:attrNameLst>
                                      </p:cBhvr>
                                      <p:to>
                                        <p:strVal val="visible"/>
                                      </p:to>
                                    </p:set>
                                    <p:animEffect transition="in" filter="fade">
                                      <p:cBhvr>
                                        <p:cTn dur="1"/>
                                        <p:tgtEl>
                                          <p:spTgt spid="347"/>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28"/>
                                        </p:tgtEl>
                                        <p:attrNameLst>
                                          <p:attrName>style.visibility</p:attrName>
                                        </p:attrNameLst>
                                      </p:cBhvr>
                                      <p:to>
                                        <p:strVal val="visible"/>
                                      </p:to>
                                    </p:set>
                                    <p:animEffect transition="in" filter="fade">
                                      <p:cBhvr>
                                        <p:cTn dur="1"/>
                                        <p:tgtEl>
                                          <p:spTgt spid="328"/>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58"/>
                                        </p:tgtEl>
                                        <p:attrNameLst>
                                          <p:attrName>style.visibility</p:attrName>
                                        </p:attrNameLst>
                                      </p:cBhvr>
                                      <p:to>
                                        <p:strVal val="visible"/>
                                      </p:to>
                                    </p:set>
                                    <p:animEffect transition="in" filter="fade">
                                      <p:cBhvr>
                                        <p:cTn dur="1"/>
                                        <p:tgtEl>
                                          <p:spTgt spid="358"/>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27"/>
                                        </p:tgtEl>
                                        <p:attrNameLst>
                                          <p:attrName>style.visibility</p:attrName>
                                        </p:attrNameLst>
                                      </p:cBhvr>
                                      <p:to>
                                        <p:strVal val="visible"/>
                                      </p:to>
                                    </p:set>
                                    <p:animEffect transition="in" filter="fade">
                                      <p:cBhvr>
                                        <p:cTn dur="1"/>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y="0" x="0"/>
          <a:ext cy="0" cx="0"/>
          <a:chOff y="0" x="0"/>
          <a:chExt cy="0" cx="0"/>
        </a:xfrm>
      </p:grpSpPr>
      <p:sp>
        <p:nvSpPr>
          <p:cNvPr id="379" name="Shape 379"/>
          <p:cNvSpPr txBox="1"/>
          <p:nvPr>
            <p:ph idx="11" type="ftr"/>
          </p:nvPr>
        </p:nvSpPr>
        <p:spPr>
          <a:xfrm>
            <a:off y="6886575" x="3448050"/>
            <a:ext cy="519112" cx="3194049"/>
          </a:xfrm>
          <a:prstGeom prst="rect">
            <a:avLst/>
          </a:prstGeom>
          <a:noFill/>
          <a:ln>
            <a:noFill/>
          </a:ln>
        </p:spPr>
        <p:txBody>
          <a:bodyPr bIns="0" rIns="0" lIns="0" tIns="0" anchor="t" anchorCtr="0">
            <a:noAutofit/>
          </a:bodyPr>
          <a:lstStyle/>
          <a:p>
            <a:pPr algn="l" rtl="0" lvl="0" marR="0" indent="0" marL="0">
              <a:spcBef>
                <a:spcPts val="0"/>
              </a:spcBef>
              <a:buSzPct val="25000"/>
              <a:buNone/>
            </a:pPr>
            <a:r>
              <a:rPr strike="noStrike" u="none" b="0" cap="none" baseline="0" sz="1300" lang="en-US" i="0">
                <a:solidFill>
                  <a:srgbClr val="BBE0E3"/>
                </a:solidFill>
                <a:latin typeface="Times New Roman"/>
                <a:ea typeface="Times New Roman"/>
                <a:cs typeface="Times New Roman"/>
                <a:sym typeface="Times New Roman"/>
              </a:rPr>
              <a:t>User Consultation Meeting, Lisbon, Portugal, 20-21 January 2009      </a:t>
            </a:r>
            <a:r>
              <a:rPr strike="noStrike" u="none" b="1" cap="none" baseline="0" sz="2600" lang="en-US" i="0">
                <a:solidFill>
                  <a:srgbClr val="BBE0E3"/>
                </a:solidFill>
                <a:latin typeface="Times New Roman"/>
                <a:ea typeface="Times New Roman"/>
                <a:cs typeface="Times New Roman"/>
                <a:sym typeface="Times New Roman"/>
              </a:rPr>
              <a:t>biomass</a:t>
            </a:r>
          </a:p>
        </p:txBody>
      </p:sp>
      <p:sp>
        <p:nvSpPr>
          <p:cNvPr id="380" name="Shape 380"/>
          <p:cNvSpPr txBox="1"/>
          <p:nvPr>
            <p:ph idx="12" type="sldNum"/>
          </p:nvPr>
        </p:nvSpPr>
        <p:spPr>
          <a:xfrm>
            <a:off y="6886575" x="7227888"/>
            <a:ext cy="519112" cx="2346324"/>
          </a:xfrm>
          <a:prstGeom prst="rect">
            <a:avLst/>
          </a:prstGeom>
          <a:noFill/>
          <a:ln>
            <a:noFill/>
          </a:ln>
        </p:spPr>
        <p:txBody>
          <a:bodyPr bIns="0" rIns="0" lIns="0" tIns="0" anchor="t" anchorCtr="0">
            <a:noAutofit/>
          </a:bodyPr>
          <a:lstStyle/>
          <a:p>
            <a:pPr algn="r" rtl="0" lvl="0" marR="0" indent="0" marL="0">
              <a:spcBef>
                <a:spcPts val="0"/>
              </a:spcBef>
              <a:buSzPct val="25000"/>
              <a:buNone/>
            </a:pPr>
            <a:r>
              <a:rPr lang="en-US"/>
              <a:t> </a:t>
            </a:r>
          </a:p>
        </p:txBody>
      </p:sp>
      <p:pic>
        <p:nvPicPr>
          <p:cNvPr id="381" name="Shape 381"/>
          <p:cNvPicPr preferRelativeResize="0"/>
          <p:nvPr/>
        </p:nvPicPr>
        <p:blipFill>
          <a:blip r:embed="rId3"/>
          <a:stretch>
            <a:fillRect/>
          </a:stretch>
        </p:blipFill>
        <p:spPr>
          <a:xfrm>
            <a:off y="1413938" x="750797"/>
            <a:ext cy="5230526" cx="7833486"/>
          </a:xfrm>
          <a:prstGeom prst="rect">
            <a:avLst/>
          </a:prstGeom>
        </p:spPr>
      </p:pic>
      <p:sp>
        <p:nvSpPr>
          <p:cNvPr id="382" name="Shape 382"/>
          <p:cNvSpPr txBox="1"/>
          <p:nvPr>
            <p:ph type="title"/>
          </p:nvPr>
        </p:nvSpPr>
        <p:spPr>
          <a:xfrm>
            <a:off y="418233" x="504031"/>
            <a:ext cy="731469" cx="9268574"/>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Uncertainty in carbon emissions due to biomass</a:t>
            </a:r>
          </a:p>
        </p:txBody>
      </p:sp>
      <p:sp>
        <p:nvSpPr>
          <p:cNvPr id="383" name="Shape 383"/>
          <p:cNvSpPr txBox="1"/>
          <p:nvPr/>
        </p:nvSpPr>
        <p:spPr>
          <a:xfrm>
            <a:off y="1804173" x="1919106"/>
            <a:ext cy="831721" cx="2056151"/>
          </a:xfrm>
          <a:prstGeom prst="rect">
            <a:avLst/>
          </a:prstGeom>
          <a:solidFill>
            <a:schemeClr val="accent1"/>
          </a:solidFill>
          <a:ln>
            <a:noFill/>
          </a:ln>
        </p:spPr>
        <p:txBody>
          <a:bodyPr bIns="50375" rIns="100775" lIns="100775" tIns="50375" anchor="t" anchorCtr="0">
            <a:noAutofit/>
          </a:bodyPr>
          <a:lstStyle/>
          <a:p>
            <a:pPr algn="ctr" rtl="0" lvl="0" marR="0" indent="0" marL="0">
              <a:lnSpc>
                <a:spcPct val="93000"/>
              </a:lnSpc>
              <a:spcBef>
                <a:spcPts val="0"/>
              </a:spcBef>
              <a:spcAft>
                <a:spcPts val="0"/>
              </a:spcAft>
              <a:buSzPct val="25000"/>
              <a:buNone/>
            </a:pPr>
            <a:r>
              <a:rPr strike="noStrike" u="none" b="1" cap="none" baseline="0" sz="2000" lang="en-US" i="0">
                <a:solidFill>
                  <a:srgbClr val="000000"/>
                </a:solidFill>
                <a:latin typeface="Arial"/>
                <a:ea typeface="Arial"/>
                <a:cs typeface="Arial"/>
                <a:sym typeface="Arial"/>
              </a:rPr>
              <a:t>Humid Tropical </a:t>
            </a:r>
          </a:p>
          <a:p>
            <a:pPr algn="ctr" rtl="0" lvl="0" marR="0" indent="0" marL="0">
              <a:lnSpc>
                <a:spcPct val="93000"/>
              </a:lnSpc>
              <a:spcBef>
                <a:spcPts val="1000"/>
              </a:spcBef>
              <a:spcAft>
                <a:spcPts val="0"/>
              </a:spcAft>
              <a:buSzPct val="25000"/>
              <a:buNone/>
            </a:pPr>
            <a:r>
              <a:rPr strike="noStrike" u="none" b="1" cap="none" baseline="0" sz="2000" lang="en-US" i="0">
                <a:solidFill>
                  <a:srgbClr val="000000"/>
                </a:solidFill>
                <a:latin typeface="Arial"/>
                <a:ea typeface="Arial"/>
                <a:cs typeface="Arial"/>
                <a:sym typeface="Arial"/>
              </a:rPr>
              <a:t>Deforestation</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y="0" x="0"/>
          <a:ext cy="0" cx="0"/>
          <a:chOff y="0" x="0"/>
          <a:chExt cy="0" cx="0"/>
        </a:xfrm>
      </p:grpSpPr>
      <p:sp>
        <p:nvSpPr>
          <p:cNvPr id="389" name="Shape 38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Biogeochemical processes</a:t>
            </a:r>
          </a:p>
        </p:txBody>
      </p:sp>
      <p:sp>
        <p:nvSpPr>
          <p:cNvPr id="390" name="Shape 390"/>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1" cap="none" baseline="0" sz="3200" lang="en-US" i="0">
                <a:solidFill>
                  <a:srgbClr val="000000"/>
                </a:solidFill>
                <a:latin typeface="Arial"/>
                <a:ea typeface="Arial"/>
                <a:cs typeface="Arial"/>
                <a:sym typeface="Arial"/>
              </a:rPr>
              <a:t>Net Ecosystem CO2 flux: NEP</a:t>
            </a:r>
          </a:p>
          <a:p>
            <a:r>
              <a:t/>
            </a:r>
          </a:p>
        </p:txBody>
      </p:sp>
      <p:pic>
        <p:nvPicPr>
          <p:cNvPr id="391" name="Shape 391"/>
          <p:cNvPicPr preferRelativeResize="0"/>
          <p:nvPr/>
        </p:nvPicPr>
        <p:blipFill>
          <a:blip r:embed="rId3"/>
          <a:stretch>
            <a:fillRect/>
          </a:stretch>
        </p:blipFill>
        <p:spPr>
          <a:xfrm>
            <a:off y="2339676" x="575816"/>
            <a:ext cy="4104456" cx="4437250"/>
          </a:xfrm>
          <a:prstGeom prst="rect">
            <a:avLst/>
          </a:prstGeom>
        </p:spPr>
      </p:pic>
      <p:sp>
        <p:nvSpPr>
          <p:cNvPr id="392" name="Shape 392"/>
          <p:cNvSpPr txBox="1"/>
          <p:nvPr/>
        </p:nvSpPr>
        <p:spPr>
          <a:xfrm>
            <a:off y="2699716" x="5688383"/>
            <a:ext cy="556050" cx="3355005"/>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Diurnal variations</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y="0" x="0"/>
          <a:ext cy="0" cx="0"/>
          <a:chOff y="0" x="0"/>
          <a:chExt cy="0" cx="0"/>
        </a:xfrm>
      </p:grpSpPr>
      <p:sp>
        <p:nvSpPr>
          <p:cNvPr id="398" name="Shape 39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NPP/GPP: CUE</a:t>
            </a:r>
          </a:p>
        </p:txBody>
      </p:sp>
      <p:pic>
        <p:nvPicPr>
          <p:cNvPr id="399" name="Shape 399"/>
          <p:cNvPicPr preferRelativeResize="0"/>
          <p:nvPr/>
        </p:nvPicPr>
        <p:blipFill>
          <a:blip r:embed="rId3"/>
          <a:stretch>
            <a:fillRect/>
          </a:stretch>
        </p:blipFill>
        <p:spPr>
          <a:xfrm>
            <a:off y="1768475" x="1477137"/>
            <a:ext cy="4987925" cx="7123173"/>
          </a:xfrm>
          <a:prstGeom prst="rect">
            <a:avLst/>
          </a:prstGeom>
        </p:spPr>
      </p:pic>
      <p:sp>
        <p:nvSpPr>
          <p:cNvPr id="400" name="Shape 400"/>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y="0" x="0"/>
          <a:ext cy="0" cx="0"/>
          <a:chOff y="0" x="0"/>
          <a:chExt cy="0" cx="0"/>
        </a:xfrm>
      </p:grpSpPr>
      <p:sp>
        <p:nvSpPr>
          <p:cNvPr id="406" name="Shape 40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NPP/GPP</a:t>
            </a:r>
          </a:p>
        </p:txBody>
      </p:sp>
      <p:pic>
        <p:nvPicPr>
          <p:cNvPr id="407" name="Shape 407"/>
          <p:cNvPicPr preferRelativeResize="0"/>
          <p:nvPr/>
        </p:nvPicPr>
        <p:blipFill>
          <a:blip r:embed="rId3"/>
          <a:stretch>
            <a:fillRect/>
          </a:stretch>
        </p:blipFill>
        <p:spPr>
          <a:xfrm>
            <a:off y="1768475" x="504825"/>
            <a:ext cy="4987924" cx="9067799"/>
          </a:xfrm>
          <a:prstGeom prst="rect">
            <a:avLst/>
          </a:prstGeom>
        </p:spPr>
      </p:pic>
      <p:sp>
        <p:nvSpPr>
          <p:cNvPr id="408" name="Shape 408"/>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y="0" x="0"/>
          <a:ext cy="0" cx="0"/>
          <a:chOff y="0" x="0"/>
          <a:chExt cy="0" cx="0"/>
        </a:xfrm>
      </p:grpSpPr>
      <p:sp>
        <p:nvSpPr>
          <p:cNvPr id="104" name="Shape 10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000" lang="en-US" i="0">
                <a:solidFill>
                  <a:srgbClr val="000000"/>
                </a:solidFill>
                <a:latin typeface="Arial"/>
                <a:ea typeface="Arial"/>
                <a:cs typeface="Arial"/>
                <a:sym typeface="Arial"/>
              </a:rPr>
              <a:t>From the IPCC AR4 (synthesis report):</a:t>
            </a:r>
          </a:p>
        </p:txBody>
      </p:sp>
      <p:sp>
        <p:nvSpPr>
          <p:cNvPr id="105" name="Shape 105"/>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1" cap="none" baseline="0" sz="2400" lang="en-US" i="0">
                <a:solidFill>
                  <a:srgbClr val="000000"/>
                </a:solidFill>
                <a:latin typeface="Arial"/>
                <a:ea typeface="Arial"/>
                <a:cs typeface="Arial"/>
                <a:sym typeface="Arial"/>
              </a:rPr>
              <a:t>Observed changes in climate and their effects</a:t>
            </a:r>
          </a:p>
          <a:p>
            <a:pPr algn="l" rtl="0" lvl="0" marR="0" indent="-342900" marL="342900">
              <a:lnSpc>
                <a:spcPct val="93000"/>
              </a:lnSpc>
              <a:spcBef>
                <a:spcPts val="1425"/>
              </a:spcBef>
              <a:spcAft>
                <a:spcPts val="0"/>
              </a:spcAft>
              <a:buSzPct val="25000"/>
              <a:buNone/>
            </a:pPr>
            <a:r>
              <a:rPr strike="noStrike" u="none" b="0" cap="none" baseline="0" sz="2400" lang="en-US" i="0">
                <a:solidFill>
                  <a:srgbClr val="000000"/>
                </a:solidFill>
                <a:latin typeface="Arial"/>
                <a:ea typeface="Arial"/>
                <a:cs typeface="Arial"/>
                <a:sym typeface="Arial"/>
              </a:rPr>
              <a:t>Warming of the climate system is unequivocal, as is now evident from observations of increases in global average air and ocean temperatures, widespread melting of snow and ice and rising global average sea level</a:t>
            </a:r>
          </a:p>
          <a:p>
            <a:pPr algn="l" rtl="0" lvl="0" marR="0" indent="-342900" marL="342900">
              <a:lnSpc>
                <a:spcPct val="93000"/>
              </a:lnSpc>
              <a:spcBef>
                <a:spcPts val="1425"/>
              </a:spcBef>
              <a:spcAft>
                <a:spcPts val="0"/>
              </a:spcAft>
              <a:buSzPct val="25000"/>
              <a:buNone/>
            </a:pPr>
            <a:r>
              <a:rPr strike="noStrike" u="none" b="0" cap="none" baseline="0" sz="2400" lang="en-US" i="0">
                <a:solidFill>
                  <a:srgbClr val="000000"/>
                </a:solidFill>
                <a:latin typeface="Arial"/>
                <a:ea typeface="Arial"/>
                <a:cs typeface="Arial"/>
                <a:sym typeface="Arial"/>
              </a:rPr>
              <a:t>Observational evidence from all continents and most oceans shows that many natural systems are being affected by regional climate changes, particularly temperature increases.</a:t>
            </a:r>
          </a:p>
          <a:p>
            <a:pPr algn="l" rtl="0" lvl="0" marR="0" indent="-342900" marL="342900">
              <a:lnSpc>
                <a:spcPct val="93000"/>
              </a:lnSpc>
              <a:spcBef>
                <a:spcPts val="1425"/>
              </a:spcBef>
              <a:spcAft>
                <a:spcPts val="0"/>
              </a:spcAft>
              <a:buSzPct val="25000"/>
              <a:buNone/>
            </a:pPr>
            <a:r>
              <a:rPr strike="noStrike" u="none" b="0" cap="none" baseline="0" sz="2400" lang="en-US" i="0">
                <a:solidFill>
                  <a:srgbClr val="000000"/>
                </a:solidFill>
                <a:latin typeface="Arial"/>
                <a:ea typeface="Arial"/>
                <a:cs typeface="Arial"/>
                <a:sym typeface="Arial"/>
              </a:rPr>
              <a:t>There is medium confidence that other effects of regional climate change on natural and human environments are emerging, although many are difficult to discern due to adaptation and non-climatic drivers</a:t>
            </a:r>
          </a:p>
          <a:p>
            <a:r>
              <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y="0" x="0"/>
          <a:ext cy="0" cx="0"/>
          <a:chOff y="0" x="0"/>
          <a:chExt cy="0" cx="0"/>
        </a:xfrm>
      </p:grpSpPr>
      <p:sp>
        <p:nvSpPr>
          <p:cNvPr id="414" name="Shape 41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CUE dependencies</a:t>
            </a:r>
          </a:p>
        </p:txBody>
      </p:sp>
      <p:pic>
        <p:nvPicPr>
          <p:cNvPr id="415" name="Shape 415"/>
          <p:cNvPicPr preferRelativeResize="0"/>
          <p:nvPr/>
        </p:nvPicPr>
        <p:blipFill>
          <a:blip r:embed="rId3"/>
          <a:stretch>
            <a:fillRect/>
          </a:stretch>
        </p:blipFill>
        <p:spPr>
          <a:xfrm>
            <a:off y="1768475" x="504825"/>
            <a:ext cy="4987924" cx="9067800"/>
          </a:xfrm>
          <a:prstGeom prst="rect">
            <a:avLst/>
          </a:prstGeom>
        </p:spPr>
      </p:pic>
      <p:sp>
        <p:nvSpPr>
          <p:cNvPr id="416" name="Shape 416"/>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y="0" x="0"/>
          <a:ext cy="0" cx="0"/>
          <a:chOff y="0" x="0"/>
          <a:chExt cy="0" cx="0"/>
        </a:xfrm>
      </p:grpSpPr>
      <p:sp>
        <p:nvSpPr>
          <p:cNvPr id="422" name="Shape 42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NPP temporal scales</a:t>
            </a:r>
          </a:p>
        </p:txBody>
      </p:sp>
      <p:pic>
        <p:nvPicPr>
          <p:cNvPr id="423" name="Shape 423"/>
          <p:cNvPicPr preferRelativeResize="0"/>
          <p:nvPr/>
        </p:nvPicPr>
        <p:blipFill>
          <a:blip r:embed="rId3"/>
          <a:stretch>
            <a:fillRect/>
          </a:stretch>
        </p:blipFill>
        <p:spPr>
          <a:xfrm>
            <a:off y="1768475" x="2651657"/>
            <a:ext cy="4987925" cx="4774133"/>
          </a:xfrm>
          <a:prstGeom prst="rect">
            <a:avLst/>
          </a:prstGeom>
        </p:spPr>
      </p:pic>
      <p:sp>
        <p:nvSpPr>
          <p:cNvPr id="424" name="Shape 424"/>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y="0" x="0"/>
          <a:ext cy="0" cx="0"/>
          <a:chOff y="0" x="0"/>
          <a:chExt cy="0" cx="0"/>
        </a:xfrm>
      </p:grpSpPr>
      <p:sp>
        <p:nvSpPr>
          <p:cNvPr id="430" name="Shape 43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NPP biomes</a:t>
            </a:r>
          </a:p>
        </p:txBody>
      </p:sp>
      <p:pic>
        <p:nvPicPr>
          <p:cNvPr id="431" name="Shape 431"/>
          <p:cNvPicPr preferRelativeResize="0"/>
          <p:nvPr/>
        </p:nvPicPr>
        <p:blipFill>
          <a:blip r:embed="rId3"/>
          <a:stretch>
            <a:fillRect/>
          </a:stretch>
        </p:blipFill>
        <p:spPr>
          <a:xfrm>
            <a:off y="1768475" x="2026166"/>
            <a:ext cy="4987925" cx="6025116"/>
          </a:xfrm>
          <a:prstGeom prst="rect">
            <a:avLst/>
          </a:prstGeom>
        </p:spPr>
      </p:pic>
      <p:sp>
        <p:nvSpPr>
          <p:cNvPr id="432" name="Shape 432"/>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y="0" x="0"/>
          <a:ext cy="0" cx="0"/>
          <a:chOff y="0" x="0"/>
          <a:chExt cy="0" cx="0"/>
        </a:xfrm>
      </p:grpSpPr>
      <p:sp>
        <p:nvSpPr>
          <p:cNvPr id="438" name="Shape 43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NPP: July 2006</a:t>
            </a:r>
          </a:p>
        </p:txBody>
      </p:sp>
      <p:pic>
        <p:nvPicPr>
          <p:cNvPr id="439" name="Shape 439"/>
          <p:cNvPicPr preferRelativeResize="0"/>
          <p:nvPr/>
        </p:nvPicPr>
        <p:blipFill>
          <a:blip r:embed="rId3"/>
          <a:stretch>
            <a:fillRect/>
          </a:stretch>
        </p:blipFill>
        <p:spPr>
          <a:xfrm>
            <a:off y="1995486" x="504825"/>
            <a:ext cy="4533899" cx="9067799"/>
          </a:xfrm>
          <a:prstGeom prst="rect">
            <a:avLst/>
          </a:prstGeom>
        </p:spPr>
      </p:pic>
      <p:sp>
        <p:nvSpPr>
          <p:cNvPr id="440" name="Shape 440"/>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y="0" x="0"/>
          <a:ext cy="0" cx="0"/>
          <a:chOff y="0" x="0"/>
          <a:chExt cy="0" cx="0"/>
        </a:xfrm>
      </p:grpSpPr>
      <p:sp>
        <p:nvSpPr>
          <p:cNvPr id="446" name="Shape 44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NDVI: July 2006</a:t>
            </a:r>
          </a:p>
        </p:txBody>
      </p:sp>
      <p:pic>
        <p:nvPicPr>
          <p:cNvPr id="447" name="Shape 447"/>
          <p:cNvPicPr preferRelativeResize="0"/>
          <p:nvPr/>
        </p:nvPicPr>
        <p:blipFill>
          <a:blip r:embed="rId3"/>
          <a:stretch>
            <a:fillRect/>
          </a:stretch>
        </p:blipFill>
        <p:spPr>
          <a:xfrm>
            <a:off y="1995486" x="504825"/>
            <a:ext cy="4533899" cx="9067799"/>
          </a:xfrm>
          <a:prstGeom prst="rect">
            <a:avLst/>
          </a:prstGeom>
        </p:spPr>
      </p:pic>
      <p:sp>
        <p:nvSpPr>
          <p:cNvPr id="448" name="Shape 448"/>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y="0" x="0"/>
          <a:ext cy="0" cx="0"/>
          <a:chOff y="0" x="0"/>
          <a:chExt cy="0" cx="0"/>
        </a:xfrm>
      </p:grpSpPr>
      <p:sp>
        <p:nvSpPr>
          <p:cNvPr id="453" name="Shape 45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Net radiation: July 2006</a:t>
            </a:r>
          </a:p>
        </p:txBody>
      </p:sp>
      <p:pic>
        <p:nvPicPr>
          <p:cNvPr id="454" name="Shape 454"/>
          <p:cNvPicPr preferRelativeResize="0"/>
          <p:nvPr/>
        </p:nvPicPr>
        <p:blipFill>
          <a:blip r:embed="rId3"/>
          <a:stretch>
            <a:fillRect/>
          </a:stretch>
        </p:blipFill>
        <p:spPr>
          <a:xfrm>
            <a:off y="1995486" x="504825"/>
            <a:ext cy="4533899" cx="9067799"/>
          </a:xfrm>
          <a:prstGeom prst="rect">
            <a:avLst/>
          </a:prstGeom>
        </p:spPr>
      </p:pic>
      <p:sp>
        <p:nvSpPr>
          <p:cNvPr id="455" name="Shape 455"/>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y="0" x="0"/>
          <a:ext cy="0" cx="0"/>
          <a:chOff y="0" x="0"/>
          <a:chExt cy="0" cx="0"/>
        </a:xfrm>
      </p:grpSpPr>
      <p:sp>
        <p:nvSpPr>
          <p:cNvPr id="460" name="Shape 46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LST: July 2006</a:t>
            </a:r>
          </a:p>
        </p:txBody>
      </p:sp>
      <p:pic>
        <p:nvPicPr>
          <p:cNvPr id="461" name="Shape 461"/>
          <p:cNvPicPr preferRelativeResize="0"/>
          <p:nvPr/>
        </p:nvPicPr>
        <p:blipFill>
          <a:blip r:embed="rId3"/>
          <a:stretch>
            <a:fillRect/>
          </a:stretch>
        </p:blipFill>
        <p:spPr>
          <a:xfrm>
            <a:off y="1995486" x="504825"/>
            <a:ext cy="4533899" cx="9067799"/>
          </a:xfrm>
          <a:prstGeom prst="rect">
            <a:avLst/>
          </a:prstGeom>
        </p:spPr>
      </p:pic>
      <p:sp>
        <p:nvSpPr>
          <p:cNvPr id="462" name="Shape 462"/>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6" name="Shape 466"/>
        <p:cNvGrpSpPr/>
        <p:nvPr/>
      </p:nvGrpSpPr>
      <p:grpSpPr>
        <a:xfrm>
          <a:off y="0" x="0"/>
          <a:ext cy="0" cx="0"/>
          <a:chOff y="0" x="0"/>
          <a:chExt cy="0" cx="0"/>
        </a:xfrm>
      </p:grpSpPr>
      <p:sp>
        <p:nvSpPr>
          <p:cNvPr id="467" name="Shape 46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Precip: July 2006</a:t>
            </a:r>
          </a:p>
        </p:txBody>
      </p:sp>
      <p:pic>
        <p:nvPicPr>
          <p:cNvPr id="468" name="Shape 468"/>
          <p:cNvPicPr preferRelativeResize="0"/>
          <p:nvPr/>
        </p:nvPicPr>
        <p:blipFill>
          <a:blip r:embed="rId3"/>
          <a:stretch>
            <a:fillRect/>
          </a:stretch>
        </p:blipFill>
        <p:spPr>
          <a:xfrm>
            <a:off y="1995486" x="504825"/>
            <a:ext cy="4533899" cx="9067799"/>
          </a:xfrm>
          <a:prstGeom prst="rect">
            <a:avLst/>
          </a:prstGeom>
        </p:spPr>
      </p:pic>
      <p:sp>
        <p:nvSpPr>
          <p:cNvPr id="469" name="Shape 469"/>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y="0" x="0"/>
          <a:ext cy="0" cx="0"/>
          <a:chOff y="0" x="0"/>
          <a:chExt cy="0" cx="0"/>
        </a:xfrm>
      </p:grpSpPr>
      <p:sp>
        <p:nvSpPr>
          <p:cNvPr id="474" name="Shape 47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NPP: July 2006</a:t>
            </a:r>
          </a:p>
        </p:txBody>
      </p:sp>
      <p:pic>
        <p:nvPicPr>
          <p:cNvPr id="475" name="Shape 475"/>
          <p:cNvPicPr preferRelativeResize="0"/>
          <p:nvPr/>
        </p:nvPicPr>
        <p:blipFill>
          <a:blip r:embed="rId3"/>
          <a:stretch>
            <a:fillRect/>
          </a:stretch>
        </p:blipFill>
        <p:spPr>
          <a:xfrm>
            <a:off y="1995486" x="504825"/>
            <a:ext cy="4533899" cx="9067799"/>
          </a:xfrm>
          <a:prstGeom prst="rect">
            <a:avLst/>
          </a:prstGeom>
        </p:spPr>
      </p:pic>
      <p:sp>
        <p:nvSpPr>
          <p:cNvPr id="476" name="Shape 476"/>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y="0" x="0"/>
          <a:ext cy="0" cx="0"/>
          <a:chOff y="0" x="0"/>
          <a:chExt cy="0" cx="0"/>
        </a:xfrm>
      </p:grpSpPr>
      <p:sp>
        <p:nvSpPr>
          <p:cNvPr id="482" name="Shape 48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NPP: Dec 2006</a:t>
            </a:r>
          </a:p>
        </p:txBody>
      </p:sp>
      <p:pic>
        <p:nvPicPr>
          <p:cNvPr id="483" name="Shape 483"/>
          <p:cNvPicPr preferRelativeResize="0"/>
          <p:nvPr/>
        </p:nvPicPr>
        <p:blipFill>
          <a:blip r:embed="rId3"/>
          <a:stretch>
            <a:fillRect/>
          </a:stretch>
        </p:blipFill>
        <p:spPr>
          <a:xfrm>
            <a:off y="1995486" x="504825"/>
            <a:ext cy="4533899" cx="9067799"/>
          </a:xfrm>
          <a:prstGeom prst="rect">
            <a:avLst/>
          </a:prstGeom>
        </p:spPr>
      </p:pic>
      <p:sp>
        <p:nvSpPr>
          <p:cNvPr id="484" name="Shape 484"/>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y="0" x="0"/>
          <a:ext cy="0" cx="0"/>
          <a:chOff y="0" x="0"/>
          <a:chExt cy="0" cx="0"/>
        </a:xfrm>
      </p:grpSpPr>
      <p:sp>
        <p:nvSpPr>
          <p:cNvPr id="110" name="Shape 11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000" lang="en-US" i="0">
                <a:solidFill>
                  <a:srgbClr val="000000"/>
                </a:solidFill>
                <a:latin typeface="Arial"/>
                <a:ea typeface="Arial"/>
                <a:cs typeface="Arial"/>
                <a:sym typeface="Arial"/>
              </a:rPr>
              <a:t>From the IPCC AR4 (synthesis report):</a:t>
            </a:r>
          </a:p>
        </p:txBody>
      </p:sp>
      <p:sp>
        <p:nvSpPr>
          <p:cNvPr id="111" name="Shape 111"/>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1" cap="none" baseline="0" sz="1800" lang="en-US" i="0">
                <a:solidFill>
                  <a:srgbClr val="000000"/>
                </a:solidFill>
                <a:latin typeface="Arial"/>
                <a:ea typeface="Arial"/>
                <a:cs typeface="Arial"/>
                <a:sym typeface="Arial"/>
              </a:rPr>
              <a:t>Causes of change</a:t>
            </a:r>
          </a:p>
          <a:p>
            <a:pPr algn="l" rtl="0" lvl="0" marR="0" indent="-342900" marL="342900">
              <a:lnSpc>
                <a:spcPct val="93000"/>
              </a:lnSpc>
              <a:spcBef>
                <a:spcPts val="1425"/>
              </a:spcBef>
              <a:spcAft>
                <a:spcPts val="0"/>
              </a:spcAft>
              <a:buSzPct val="25000"/>
              <a:buNone/>
            </a:pPr>
            <a:r>
              <a:rPr strike="noStrike" u="none" b="0" cap="none" baseline="0" sz="1800" lang="en-US" i="0">
                <a:solidFill>
                  <a:srgbClr val="000000"/>
                </a:solidFill>
                <a:latin typeface="Arial"/>
                <a:ea typeface="Arial"/>
                <a:cs typeface="Arial"/>
                <a:sym typeface="Arial"/>
              </a:rPr>
              <a:t>Global GHG emissions due to human activities have grown since pre-industrial times, with an increase of 70% between 1970 and 2004.</a:t>
            </a:r>
          </a:p>
          <a:p>
            <a:pPr algn="l" rtl="0" lvl="0" marR="0" indent="-342900" marL="342900">
              <a:lnSpc>
                <a:spcPct val="93000"/>
              </a:lnSpc>
              <a:spcBef>
                <a:spcPts val="1425"/>
              </a:spcBef>
              <a:spcAft>
                <a:spcPts val="0"/>
              </a:spcAft>
              <a:buSzPct val="25000"/>
              <a:buNone/>
            </a:pPr>
            <a:r>
              <a:rPr strike="noStrike" u="none" b="0" cap="none" baseline="0" sz="1800" lang="en-US" i="0">
                <a:solidFill>
                  <a:srgbClr val="000000"/>
                </a:solidFill>
                <a:latin typeface="Arial"/>
                <a:ea typeface="Arial"/>
                <a:cs typeface="Arial"/>
                <a:sym typeface="Arial"/>
              </a:rPr>
              <a:t>Global atmospheric concentrations of CO2, methane (CH4) and nitrous oxide (N2O) have increased markedly as a result of human activities since 1750 and now far exceed pre-industrial values determined from ice cores spanning many thousands of years.</a:t>
            </a:r>
          </a:p>
          <a:p>
            <a:pPr algn="l" rtl="0" lvl="0" marR="0" indent="-342900" marL="342900">
              <a:lnSpc>
                <a:spcPct val="93000"/>
              </a:lnSpc>
              <a:spcBef>
                <a:spcPts val="1425"/>
              </a:spcBef>
              <a:spcAft>
                <a:spcPts val="0"/>
              </a:spcAft>
              <a:buSzPct val="25000"/>
              <a:buNone/>
            </a:pPr>
            <a:r>
              <a:rPr strike="noStrike" u="none" b="0" cap="none" baseline="0" sz="1800" lang="en-US" i="0">
                <a:solidFill>
                  <a:srgbClr val="000000"/>
                </a:solidFill>
                <a:latin typeface="Arial"/>
                <a:ea typeface="Arial"/>
                <a:cs typeface="Arial"/>
                <a:sym typeface="Arial"/>
              </a:rPr>
              <a:t>Most of the observed increase in global average temperatures since the mid-20th century is very likely due to the observed increase in anthropogenic GHG concentrations. It is likely that there has been significant anthropogenic warming over the past 50 years averaged over each continent (except Antarctica).</a:t>
            </a:r>
          </a:p>
          <a:p>
            <a:pPr algn="l" rtl="0" lvl="0" marR="0" indent="-342900" marL="342900">
              <a:lnSpc>
                <a:spcPct val="93000"/>
              </a:lnSpc>
              <a:spcBef>
                <a:spcPts val="1425"/>
              </a:spcBef>
              <a:spcAft>
                <a:spcPts val="0"/>
              </a:spcAft>
              <a:buSzPct val="25000"/>
              <a:buNone/>
            </a:pPr>
            <a:r>
              <a:rPr strike="noStrike" u="none" b="0" cap="none" baseline="0" sz="1800" lang="en-US" i="0">
                <a:solidFill>
                  <a:srgbClr val="000000"/>
                </a:solidFill>
                <a:latin typeface="Arial"/>
                <a:ea typeface="Arial"/>
                <a:cs typeface="Arial"/>
                <a:sym typeface="Arial"/>
              </a:rPr>
              <a:t>Advances since the TAR show that discernible human influences extend beyond average temperature to other aspects of climate. </a:t>
            </a:r>
          </a:p>
          <a:p>
            <a:pPr algn="l" rtl="0" lvl="0" marR="0" indent="-342900" marL="342900">
              <a:lnSpc>
                <a:spcPct val="93000"/>
              </a:lnSpc>
              <a:spcBef>
                <a:spcPts val="1425"/>
              </a:spcBef>
              <a:spcAft>
                <a:spcPts val="0"/>
              </a:spcAft>
              <a:buSzPct val="25000"/>
              <a:buNone/>
            </a:pPr>
            <a:r>
              <a:rPr strike="noStrike" u="none" b="0" cap="none" baseline="0" sz="1800" lang="en-US" i="0">
                <a:solidFill>
                  <a:srgbClr val="000000"/>
                </a:solidFill>
                <a:latin typeface="Arial"/>
                <a:ea typeface="Arial"/>
                <a:cs typeface="Arial"/>
                <a:sym typeface="Arial"/>
              </a:rPr>
              <a:t>Anthropogenic warming over the last three decades has likely had a discernible influence at the global scale on observed changes in many physical and biological systems.</a:t>
            </a:r>
          </a:p>
          <a:p>
            <a:r>
              <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y="0" x="0"/>
          <a:ext cy="0" cx="0"/>
          <a:chOff y="0" x="0"/>
          <a:chExt cy="0" cx="0"/>
        </a:xfrm>
      </p:grpSpPr>
      <p:sp>
        <p:nvSpPr>
          <p:cNvPr id="489" name="Shape 48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NDVI: Dec 2006</a:t>
            </a:r>
          </a:p>
        </p:txBody>
      </p:sp>
      <p:pic>
        <p:nvPicPr>
          <p:cNvPr id="490" name="Shape 490"/>
          <p:cNvPicPr preferRelativeResize="0"/>
          <p:nvPr/>
        </p:nvPicPr>
        <p:blipFill>
          <a:blip r:embed="rId3"/>
          <a:stretch>
            <a:fillRect/>
          </a:stretch>
        </p:blipFill>
        <p:spPr>
          <a:xfrm>
            <a:off y="1995486" x="504825"/>
            <a:ext cy="4533899" cx="9067799"/>
          </a:xfrm>
          <a:prstGeom prst="rect">
            <a:avLst/>
          </a:prstGeom>
        </p:spPr>
      </p:pic>
      <p:sp>
        <p:nvSpPr>
          <p:cNvPr id="491" name="Shape 491"/>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y="0" x="0"/>
          <a:ext cy="0" cx="0"/>
          <a:chOff y="0" x="0"/>
          <a:chExt cy="0" cx="0"/>
        </a:xfrm>
      </p:grpSpPr>
      <p:sp>
        <p:nvSpPr>
          <p:cNvPr id="496" name="Shape 49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Net radiation: Dec 2006</a:t>
            </a:r>
          </a:p>
        </p:txBody>
      </p:sp>
      <p:pic>
        <p:nvPicPr>
          <p:cNvPr id="497" name="Shape 497"/>
          <p:cNvPicPr preferRelativeResize="0"/>
          <p:nvPr/>
        </p:nvPicPr>
        <p:blipFill>
          <a:blip r:embed="rId3"/>
          <a:stretch>
            <a:fillRect/>
          </a:stretch>
        </p:blipFill>
        <p:spPr>
          <a:xfrm>
            <a:off y="1995486" x="504825"/>
            <a:ext cy="4533899" cx="9067799"/>
          </a:xfrm>
          <a:prstGeom prst="rect">
            <a:avLst/>
          </a:prstGeom>
        </p:spPr>
      </p:pic>
      <p:sp>
        <p:nvSpPr>
          <p:cNvPr id="498" name="Shape 498"/>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y="0" x="0"/>
          <a:ext cy="0" cx="0"/>
          <a:chOff y="0" x="0"/>
          <a:chExt cy="0" cx="0"/>
        </a:xfrm>
      </p:grpSpPr>
      <p:sp>
        <p:nvSpPr>
          <p:cNvPr id="503" name="Shape 50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LST: Dec 2006</a:t>
            </a:r>
          </a:p>
        </p:txBody>
      </p:sp>
      <p:pic>
        <p:nvPicPr>
          <p:cNvPr id="504" name="Shape 504"/>
          <p:cNvPicPr preferRelativeResize="0"/>
          <p:nvPr/>
        </p:nvPicPr>
        <p:blipFill>
          <a:blip r:embed="rId3"/>
          <a:stretch>
            <a:fillRect/>
          </a:stretch>
        </p:blipFill>
        <p:spPr>
          <a:xfrm>
            <a:off y="1995486" x="504825"/>
            <a:ext cy="4533899" cx="9067799"/>
          </a:xfrm>
          <a:prstGeom prst="rect">
            <a:avLst/>
          </a:prstGeom>
        </p:spPr>
      </p:pic>
      <p:sp>
        <p:nvSpPr>
          <p:cNvPr id="505" name="Shape 505"/>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y="0" x="0"/>
          <a:ext cy="0" cx="0"/>
          <a:chOff y="0" x="0"/>
          <a:chExt cy="0" cx="0"/>
        </a:xfrm>
      </p:grpSpPr>
      <p:sp>
        <p:nvSpPr>
          <p:cNvPr id="510" name="Shape 51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Precip: Dec 2006</a:t>
            </a:r>
          </a:p>
        </p:txBody>
      </p:sp>
      <p:pic>
        <p:nvPicPr>
          <p:cNvPr id="511" name="Shape 511"/>
          <p:cNvPicPr preferRelativeResize="0"/>
          <p:nvPr/>
        </p:nvPicPr>
        <p:blipFill>
          <a:blip r:embed="rId3"/>
          <a:stretch>
            <a:fillRect/>
          </a:stretch>
        </p:blipFill>
        <p:spPr>
          <a:xfrm>
            <a:off y="1995486" x="504825"/>
            <a:ext cy="4533899" cx="9067799"/>
          </a:xfrm>
          <a:prstGeom prst="rect">
            <a:avLst/>
          </a:prstGeom>
        </p:spPr>
      </p:pic>
      <p:sp>
        <p:nvSpPr>
          <p:cNvPr id="512" name="Shape 512"/>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y="0" x="0"/>
          <a:ext cy="0" cx="0"/>
          <a:chOff y="0" x="0"/>
          <a:chExt cy="0" cx="0"/>
        </a:xfrm>
      </p:grpSpPr>
      <p:sp>
        <p:nvSpPr>
          <p:cNvPr id="517" name="Shape 51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Latitudinal distribution of NPP</a:t>
            </a:r>
          </a:p>
        </p:txBody>
      </p:sp>
      <p:pic>
        <p:nvPicPr>
          <p:cNvPr id="518" name="Shape 518"/>
          <p:cNvPicPr preferRelativeResize="0"/>
          <p:nvPr/>
        </p:nvPicPr>
        <p:blipFill>
          <a:blip r:embed="rId3"/>
          <a:stretch>
            <a:fillRect/>
          </a:stretch>
        </p:blipFill>
        <p:spPr>
          <a:xfrm>
            <a:off y="1768475" x="1469117"/>
            <a:ext cy="4987924" cx="7139212"/>
          </a:xfrm>
          <a:prstGeom prst="rect">
            <a:avLst/>
          </a:prstGeom>
        </p:spPr>
      </p:pic>
      <p:sp>
        <p:nvSpPr>
          <p:cNvPr id="519" name="Shape 519"/>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 name="Shape 523"/>
        <p:cNvGrpSpPr/>
        <p:nvPr/>
      </p:nvGrpSpPr>
      <p:grpSpPr>
        <a:xfrm>
          <a:off y="0" x="0"/>
          <a:ext cy="0" cx="0"/>
          <a:chOff y="0" x="0"/>
          <a:chExt cy="0" cx="0"/>
        </a:xfrm>
      </p:grpSpPr>
      <p:sp>
        <p:nvSpPr>
          <p:cNvPr id="524" name="Shape 52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Latitudinal and time distribution NPP</a:t>
            </a:r>
          </a:p>
        </p:txBody>
      </p:sp>
      <p:pic>
        <p:nvPicPr>
          <p:cNvPr id="525" name="Shape 525"/>
          <p:cNvPicPr preferRelativeResize="0"/>
          <p:nvPr/>
        </p:nvPicPr>
        <p:blipFill>
          <a:blip r:embed="rId3"/>
          <a:stretch>
            <a:fillRect/>
          </a:stretch>
        </p:blipFill>
        <p:spPr>
          <a:xfrm>
            <a:off y="1768475" x="2430997"/>
            <a:ext cy="4987925" cx="5215454"/>
          </a:xfrm>
          <a:prstGeom prst="rect">
            <a:avLst/>
          </a:prstGeom>
        </p:spPr>
      </p:pic>
      <p:sp>
        <p:nvSpPr>
          <p:cNvPr id="526" name="Shape 526"/>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y="0" x="0"/>
          <a:ext cy="0" cx="0"/>
          <a:chOff y="0" x="0"/>
          <a:chExt cy="0" cx="0"/>
        </a:xfrm>
      </p:grpSpPr>
      <p:sp>
        <p:nvSpPr>
          <p:cNvPr id="532" name="Shape 53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Net Ecosystem Productivity</a:t>
            </a:r>
          </a:p>
        </p:txBody>
      </p:sp>
      <p:sp>
        <p:nvSpPr>
          <p:cNvPr id="533" name="Shape 53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NEP = NPP minus other losses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respiration by heterotrophs (organisms – fungi, animals and bacteria in the soil), </a:t>
            </a:r>
          </a:p>
          <a:p>
            <a:pPr algn="l" rtl="0" lvl="0" marR="0" indent="-457200" marL="457200">
              <a:lnSpc>
                <a:spcPct val="93000"/>
              </a:lnSpc>
              <a:spcBef>
                <a:spcPts val="1425"/>
              </a:spcBef>
              <a:spcAft>
                <a:spcPts val="1425"/>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other losses to the ecosystem such as through harvesting or fire.</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7" name="Shape 537"/>
        <p:cNvGrpSpPr/>
        <p:nvPr/>
      </p:nvGrpSpPr>
      <p:grpSpPr>
        <a:xfrm>
          <a:off y="0" x="0"/>
          <a:ext cy="0" cx="0"/>
          <a:chOff y="0" x="0"/>
          <a:chExt cy="0" cx="0"/>
        </a:xfrm>
      </p:grpSpPr>
      <p:sp>
        <p:nvSpPr>
          <p:cNvPr id="538" name="Shape 53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fire</a:t>
            </a:r>
          </a:p>
        </p:txBody>
      </p:sp>
      <p:pic>
        <p:nvPicPr>
          <p:cNvPr id="539" name="Shape 539"/>
          <p:cNvPicPr preferRelativeResize="0"/>
          <p:nvPr/>
        </p:nvPicPr>
        <p:blipFill>
          <a:blip r:embed="rId3"/>
          <a:stretch>
            <a:fillRect/>
          </a:stretch>
        </p:blipFill>
        <p:spPr>
          <a:xfrm>
            <a:off y="1768475" x="504825"/>
            <a:ext cy="4987924" cx="9067800"/>
          </a:xfrm>
          <a:prstGeom prst="rect">
            <a:avLst/>
          </a:prstGeom>
        </p:spPr>
      </p:pic>
      <p:sp>
        <p:nvSpPr>
          <p:cNvPr id="540" name="Shape 540"/>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 name="Shape 545"/>
        <p:cNvGrpSpPr/>
        <p:nvPr/>
      </p:nvGrpSpPr>
      <p:grpSpPr>
        <a:xfrm>
          <a:off y="0" x="0"/>
          <a:ext cy="0" cx="0"/>
          <a:chOff y="0" x="0"/>
          <a:chExt cy="0" cx="0"/>
        </a:xfrm>
      </p:grpSpPr>
      <p:sp>
        <p:nvSpPr>
          <p:cNvPr id="546" name="Shape 54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Atmos CO2</a:t>
            </a:r>
          </a:p>
        </p:txBody>
      </p:sp>
      <p:pic>
        <p:nvPicPr>
          <p:cNvPr id="547" name="Shape 547"/>
          <p:cNvPicPr preferRelativeResize="0"/>
          <p:nvPr/>
        </p:nvPicPr>
        <p:blipFill>
          <a:blip r:embed="rId3"/>
          <a:stretch>
            <a:fillRect/>
          </a:stretch>
        </p:blipFill>
        <p:spPr>
          <a:xfrm>
            <a:off y="1768475" x="1506219"/>
            <a:ext cy="4987925" cx="7065010"/>
          </a:xfrm>
          <a:prstGeom prst="rect">
            <a:avLst/>
          </a:prstGeom>
        </p:spPr>
      </p:pic>
      <p:sp>
        <p:nvSpPr>
          <p:cNvPr id="548" name="Shape 548"/>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3" name="Shape 553"/>
        <p:cNvGrpSpPr/>
        <p:nvPr/>
      </p:nvGrpSpPr>
      <p:grpSpPr>
        <a:xfrm>
          <a:off y="0" x="0"/>
          <a:ext cy="0" cx="0"/>
          <a:chOff y="0" x="0"/>
          <a:chExt cy="0" cx="0"/>
        </a:xfrm>
      </p:grpSpPr>
      <p:sp>
        <p:nvSpPr>
          <p:cNvPr id="554" name="Shape 55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Atmos CO2</a:t>
            </a:r>
          </a:p>
        </p:txBody>
      </p:sp>
      <p:pic>
        <p:nvPicPr>
          <p:cNvPr id="555" name="Shape 555"/>
          <p:cNvPicPr preferRelativeResize="0"/>
          <p:nvPr/>
        </p:nvPicPr>
        <p:blipFill>
          <a:blip r:embed="rId3"/>
          <a:stretch>
            <a:fillRect/>
          </a:stretch>
        </p:blipFill>
        <p:spPr>
          <a:xfrm>
            <a:off y="1768475" x="1506219"/>
            <a:ext cy="4987925" cx="7065010"/>
          </a:xfrm>
          <a:prstGeom prst="rect">
            <a:avLst/>
          </a:prstGeom>
        </p:spPr>
      </p:pic>
      <p:sp>
        <p:nvSpPr>
          <p:cNvPr id="556" name="Shape 556"/>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y="0" x="0"/>
          <a:ext cy="0" cx="0"/>
          <a:chOff y="0" x="0"/>
          <a:chExt cy="0" cx="0"/>
        </a:xfrm>
      </p:grpSpPr>
      <p:sp>
        <p:nvSpPr>
          <p:cNvPr id="116" name="Shape 11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3200" lang="en-US" i="1">
                <a:solidFill>
                  <a:srgbClr val="000000"/>
                </a:solidFill>
                <a:latin typeface="Arial"/>
                <a:ea typeface="Arial"/>
                <a:cs typeface="Arial"/>
                <a:sym typeface="Arial"/>
              </a:rPr>
              <a:t>The 'spheres' of influence on the climate system</a:t>
            </a:r>
          </a:p>
        </p:txBody>
      </p:sp>
      <p:pic>
        <p:nvPicPr>
          <p:cNvPr id="117" name="Shape 117"/>
          <p:cNvPicPr preferRelativeResize="0"/>
          <p:nvPr/>
        </p:nvPicPr>
        <p:blipFill>
          <a:blip r:embed="rId3"/>
          <a:stretch>
            <a:fillRect/>
          </a:stretch>
        </p:blipFill>
        <p:spPr>
          <a:xfrm>
            <a:off y="1768475" x="2398867"/>
            <a:ext cy="4987925" cx="5279711"/>
          </a:xfrm>
          <a:prstGeom prst="rect">
            <a:avLst/>
          </a:prstGeom>
        </p:spPr>
      </p:pic>
      <p:sp>
        <p:nvSpPr>
          <p:cNvPr id="118" name="Shape 118"/>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y="0" x="0"/>
          <a:ext cy="0" cx="0"/>
          <a:chOff y="0" x="0"/>
          <a:chExt cy="0" cx="0"/>
        </a:xfrm>
      </p:grpSpPr>
      <p:sp>
        <p:nvSpPr>
          <p:cNvPr id="561" name="Shape 56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Photosynthesis</a:t>
            </a:r>
          </a:p>
        </p:txBody>
      </p:sp>
      <p:pic>
        <p:nvPicPr>
          <p:cNvPr id="562" name="Shape 562"/>
          <p:cNvPicPr preferRelativeResize="0"/>
          <p:nvPr/>
        </p:nvPicPr>
        <p:blipFill>
          <a:blip r:embed="rId3"/>
          <a:stretch>
            <a:fillRect/>
          </a:stretch>
        </p:blipFill>
        <p:spPr>
          <a:xfrm>
            <a:off y="1768475" x="3143313"/>
            <a:ext cy="4987925" cx="3790822"/>
          </a:xfrm>
          <a:prstGeom prst="rect">
            <a:avLst/>
          </a:prstGeom>
        </p:spPr>
      </p:pic>
      <p:sp>
        <p:nvSpPr>
          <p:cNvPr id="563" name="Shape 563"/>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pic>
        <p:nvPicPr>
          <p:cNvPr id="564" name="Shape 564"/>
          <p:cNvPicPr preferRelativeResize="0"/>
          <p:nvPr/>
        </p:nvPicPr>
        <p:blipFill>
          <a:blip r:embed="rId4"/>
          <a:stretch>
            <a:fillRect/>
          </a:stretch>
        </p:blipFill>
        <p:spPr>
          <a:xfrm>
            <a:off y="6527891" x="4104207"/>
            <a:ext cy="1016000" cx="5575300"/>
          </a:xfrm>
          <a:prstGeom prst="rect">
            <a:avLst/>
          </a:prstGeom>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 name="Shape 569"/>
        <p:cNvGrpSpPr/>
        <p:nvPr/>
      </p:nvGrpSpPr>
      <p:grpSpPr>
        <a:xfrm>
          <a:off y="0" x="0"/>
          <a:ext cy="0" cx="0"/>
          <a:chOff y="0" x="0"/>
          <a:chExt cy="0" cx="0"/>
        </a:xfrm>
      </p:grpSpPr>
      <p:sp>
        <p:nvSpPr>
          <p:cNvPr id="570" name="Shape 57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Transpiration</a:t>
            </a:r>
          </a:p>
        </p:txBody>
      </p:sp>
      <p:sp>
        <p:nvSpPr>
          <p:cNvPr id="571" name="Shape 571"/>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Provides 10% of moisture found in atmosphere.</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uses around 90% of water that enters plant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(the rest being used in cell growth and photosynthesis). </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Most transpiration water in stomata of the leaves.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guard cells of the stomata open to allow CO2 diffusion from the air for photosynthesis. </a:t>
            </a:r>
          </a:p>
          <a:p>
            <a:pPr algn="l" rtl="0" lvl="1" marR="0" indent="-463550" marL="857250">
              <a:lnSpc>
                <a:spcPct val="93000"/>
              </a:lnSpc>
              <a:spcBef>
                <a:spcPts val="1138"/>
              </a:spcBef>
              <a:spcAft>
                <a:spcPts val="1138"/>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can be thought of as the “cost” for opening stomata to allow the diffusion of carbon dioxide gas from the air.</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5" name="Shape 575"/>
        <p:cNvGrpSpPr/>
        <p:nvPr/>
      </p:nvGrpSpPr>
      <p:grpSpPr>
        <a:xfrm>
          <a:off y="0" x="0"/>
          <a:ext cy="0" cx="0"/>
          <a:chOff y="0" x="0"/>
          <a:chExt cy="0" cx="0"/>
        </a:xfrm>
      </p:grpSpPr>
      <p:sp>
        <p:nvSpPr>
          <p:cNvPr id="576" name="Shape 57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Stomatal conductance</a:t>
            </a:r>
          </a:p>
        </p:txBody>
      </p:sp>
      <p:sp>
        <p:nvSpPr>
          <p:cNvPr id="577" name="Shape 577"/>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Stomatal conductance, (e.g. in mmol m-2 s-2)</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measure of the rate of passage of carbon dioxide (CO2) exiting, or water vapor entering through the stomata of a leaf. </a:t>
            </a:r>
          </a:p>
          <a:p>
            <a:pPr algn="l" rtl="0" lvl="0" marR="0" indent="-457200" marL="457200">
              <a:lnSpc>
                <a:spcPct val="93000"/>
              </a:lnSpc>
              <a:spcBef>
                <a:spcPts val="1425"/>
              </a:spcBef>
              <a:spcAft>
                <a:spcPts val="1425"/>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controlled by guard cells leaf stomata and controls transpiration rates and CO2 diffusion rates (along with gradients of water vapour and CO2).</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1" name="Shape 581"/>
        <p:cNvGrpSpPr/>
        <p:nvPr/>
      </p:nvGrpSpPr>
      <p:grpSpPr>
        <a:xfrm>
          <a:off y="0" x="0"/>
          <a:ext cy="0" cx="0"/>
          <a:chOff y="0" x="0"/>
          <a:chExt cy="0" cx="0"/>
        </a:xfrm>
      </p:grpSpPr>
      <p:sp>
        <p:nvSpPr>
          <p:cNvPr id="582" name="Shape 58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000" lang="en-US" i="0">
                <a:solidFill>
                  <a:srgbClr val="000000"/>
                </a:solidFill>
                <a:latin typeface="Arial"/>
                <a:ea typeface="Arial"/>
                <a:cs typeface="Arial"/>
                <a:sym typeface="Arial"/>
              </a:rPr>
              <a:t>Transpiration serves three main roles:</a:t>
            </a:r>
          </a:p>
        </p:txBody>
      </p:sp>
      <p:sp>
        <p:nvSpPr>
          <p:cNvPr id="583" name="Shape 58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1" cap="none" baseline="0" sz="3200" lang="en-US" i="0">
                <a:solidFill>
                  <a:srgbClr val="000000"/>
                </a:solidFill>
                <a:latin typeface="Arial"/>
                <a:ea typeface="Arial"/>
                <a:cs typeface="Arial"/>
                <a:sym typeface="Arial"/>
              </a:rPr>
              <a:t>movement of minerals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(from roots: xylem) and sugars (from photosynthesis: phloem) throughout the plant.</a:t>
            </a:r>
          </a:p>
          <a:p>
            <a:pPr algn="l" rtl="0" lvl="0" marR="0" indent="-457200" marL="457200">
              <a:lnSpc>
                <a:spcPct val="93000"/>
              </a:lnSpc>
              <a:spcBef>
                <a:spcPts val="1138"/>
              </a:spcBef>
              <a:spcAft>
                <a:spcPts val="0"/>
              </a:spcAft>
              <a:buClr>
                <a:srgbClr val="000000"/>
              </a:buClr>
              <a:buSzPct val="100000"/>
              <a:buFont typeface="Arial"/>
              <a:buChar char="•"/>
            </a:pPr>
            <a:r>
              <a:rPr strike="noStrike" u="none" b="1" cap="none" baseline="0" sz="3200" lang="en-US" i="0">
                <a:solidFill>
                  <a:srgbClr val="000000"/>
                </a:solidFill>
                <a:latin typeface="Arial"/>
                <a:ea typeface="Arial"/>
                <a:cs typeface="Arial"/>
                <a:sym typeface="Arial"/>
              </a:rPr>
              <a:t>cooling</a:t>
            </a:r>
            <a:r>
              <a:rPr strike="noStrike" u="none" b="0" cap="none" baseline="0" sz="3200" lang="en-US" i="0">
                <a:solidFill>
                  <a:srgbClr val="000000"/>
                </a:solidFill>
                <a:latin typeface="Arial"/>
                <a:ea typeface="Arial"/>
                <a:cs typeface="Arial"/>
                <a:sym typeface="Arial"/>
              </a:rPr>
              <a:t>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(loss of heat energy through transpiration)</a:t>
            </a:r>
          </a:p>
          <a:p>
            <a:pPr algn="l" rtl="0" lvl="0" marR="0" indent="-457200" marL="457200">
              <a:lnSpc>
                <a:spcPct val="93000"/>
              </a:lnSpc>
              <a:spcBef>
                <a:spcPts val="1138"/>
              </a:spcBef>
              <a:spcAft>
                <a:spcPts val="0"/>
              </a:spcAft>
              <a:buClr>
                <a:srgbClr val="000000"/>
              </a:buClr>
              <a:buSzPct val="100000"/>
              <a:buFont typeface="Arial"/>
              <a:buChar char="•"/>
            </a:pPr>
            <a:r>
              <a:rPr strike="noStrike" u="none" b="1" cap="none" baseline="0" sz="3200" lang="en-US" i="0">
                <a:solidFill>
                  <a:srgbClr val="000000"/>
                </a:solidFill>
                <a:latin typeface="Arial"/>
                <a:ea typeface="Arial"/>
                <a:cs typeface="Arial"/>
                <a:sym typeface="Arial"/>
              </a:rPr>
              <a:t>maintenance of turgor pressure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in plant cells for plant structure and the functioning of guard cells in the stomata to regulate water loss and CO2 uptake.</a:t>
            </a:r>
          </a:p>
          <a:p>
            <a:r>
              <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y="0" x="0"/>
          <a:ext cy="0" cx="0"/>
          <a:chOff y="0" x="0"/>
          <a:chExt cy="0" cx="0"/>
        </a:xfrm>
      </p:grpSpPr>
      <p:sp>
        <p:nvSpPr>
          <p:cNvPr id="588" name="Shape 58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stomata</a:t>
            </a:r>
          </a:p>
        </p:txBody>
      </p:sp>
      <p:pic>
        <p:nvPicPr>
          <p:cNvPr id="589" name="Shape 589"/>
          <p:cNvPicPr preferRelativeResize="0"/>
          <p:nvPr/>
        </p:nvPicPr>
        <p:blipFill>
          <a:blip r:embed="rId3"/>
          <a:stretch>
            <a:fillRect/>
          </a:stretch>
        </p:blipFill>
        <p:spPr>
          <a:xfrm>
            <a:off y="1768475" x="1921271"/>
            <a:ext cy="4987925" cx="6234906"/>
          </a:xfrm>
          <a:prstGeom prst="rect">
            <a:avLst/>
          </a:prstGeom>
        </p:spPr>
      </p:pic>
      <p:sp>
        <p:nvSpPr>
          <p:cNvPr id="590" name="Shape 590"/>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4" name="Shape 594"/>
        <p:cNvGrpSpPr/>
        <p:nvPr/>
      </p:nvGrpSpPr>
      <p:grpSpPr>
        <a:xfrm>
          <a:off y="0" x="0"/>
          <a:ext cy="0" cx="0"/>
          <a:chOff y="0" x="0"/>
          <a:chExt cy="0" cx="0"/>
        </a:xfrm>
      </p:grpSpPr>
      <p:sp>
        <p:nvSpPr>
          <p:cNvPr id="595" name="Shape 59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three types of photosynthesis mechanisms</a:t>
            </a:r>
          </a:p>
        </p:txBody>
      </p:sp>
      <p:sp>
        <p:nvSpPr>
          <p:cNvPr id="596" name="Shape 596"/>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1" cap="none" baseline="0" sz="2800" lang="en-US" i="0">
                <a:solidFill>
                  <a:srgbClr val="000000"/>
                </a:solidFill>
                <a:latin typeface="Arial"/>
                <a:ea typeface="Arial"/>
                <a:cs typeface="Arial"/>
                <a:sym typeface="Arial"/>
              </a:rPr>
              <a:t>C3, C4, CAM</a:t>
            </a:r>
          </a:p>
          <a:p>
            <a:pPr algn="l" rtl="0" lvl="0" marR="0" indent="-457200" marL="457200">
              <a:lnSpc>
                <a:spcPct val="93000"/>
              </a:lnSpc>
              <a:spcBef>
                <a:spcPts val="1425"/>
              </a:spcBef>
              <a:spcAft>
                <a:spcPts val="0"/>
              </a:spcAft>
              <a:buClr>
                <a:srgbClr val="000000"/>
              </a:buClr>
              <a:buSzPct val="100000"/>
              <a:buFont typeface="Arial"/>
              <a:buChar char="•"/>
            </a:pPr>
            <a:r>
              <a:rPr strike="noStrike" u="none" b="1" cap="none" baseline="0" sz="2800" lang="en-US" i="0">
                <a:solidFill>
                  <a:srgbClr val="000000"/>
                </a:solidFill>
                <a:latin typeface="Arial"/>
                <a:ea typeface="Arial"/>
                <a:cs typeface="Arial"/>
                <a:sym typeface="Arial"/>
              </a:rPr>
              <a:t>C3:</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85% of plants</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wheat, barley, potatoes and sugar beet and most trees. </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cannot grow in hot climates because RuBisCO incorporates more oxygen into RuBP as temperatures increase</a:t>
            </a:r>
          </a:p>
          <a:p>
            <a:pPr algn="l" rtl="0" lvl="2" marR="0" indent="-457200" marL="1257300">
              <a:lnSpc>
                <a:spcPct val="93000"/>
              </a:lnSpc>
              <a:spcBef>
                <a:spcPts val="1138"/>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photorespiration and a net loss of carbon (and nitrogen) that can act as a limit to growth. </a:t>
            </a:r>
          </a:p>
          <a:p>
            <a:pPr algn="l" rtl="0" lvl="1" marR="0" indent="-463550" marL="857250">
              <a:lnSpc>
                <a:spcPct val="93000"/>
              </a:lnSpc>
              <a:spcBef>
                <a:spcPts val="850"/>
              </a:spcBef>
              <a:spcAft>
                <a:spcPts val="1138"/>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C3 plants are also sensitive to water availability.</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y="0" x="0"/>
          <a:ext cy="0" cx="0"/>
          <a:chOff y="0" x="0"/>
          <a:chExt cy="0" cx="0"/>
        </a:xfrm>
      </p:grpSpPr>
      <p:sp>
        <p:nvSpPr>
          <p:cNvPr id="601" name="Shape 60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C3 plants use the Calvin cycle for fixing CO2.</a:t>
            </a:r>
          </a:p>
        </p:txBody>
      </p:sp>
      <p:pic>
        <p:nvPicPr>
          <p:cNvPr id="602" name="Shape 602"/>
          <p:cNvPicPr preferRelativeResize="0"/>
          <p:nvPr/>
        </p:nvPicPr>
        <p:blipFill>
          <a:blip r:embed="rId3"/>
          <a:stretch>
            <a:fillRect/>
          </a:stretch>
        </p:blipFill>
        <p:spPr>
          <a:xfrm>
            <a:off y="1763613" x="1612470"/>
            <a:ext cy="4987924" cx="6706456"/>
          </a:xfrm>
          <a:prstGeom prst="rect">
            <a:avLst/>
          </a:prstGeom>
        </p:spPr>
      </p:pic>
      <p:sp>
        <p:nvSpPr>
          <p:cNvPr id="603" name="Shape 603"/>
          <p:cNvSpPr txBox="1"/>
          <p:nvPr>
            <p:ph idx="1" type="body"/>
          </p:nvPr>
        </p:nvSpPr>
        <p:spPr>
          <a:xfrm>
            <a:off y="1763613" x="431800"/>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 name="Shape 608"/>
        <p:cNvGrpSpPr/>
        <p:nvPr/>
      </p:nvGrpSpPr>
      <p:grpSpPr>
        <a:xfrm>
          <a:off y="0" x="0"/>
          <a:ext cy="0" cx="0"/>
          <a:chOff y="0" x="0"/>
          <a:chExt cy="0" cx="0"/>
        </a:xfrm>
      </p:grpSpPr>
      <p:sp>
        <p:nvSpPr>
          <p:cNvPr id="609" name="Shape 609"/>
          <p:cNvSpPr txBox="1"/>
          <p:nvPr>
            <p:ph type="title"/>
          </p:nvPr>
        </p:nvSpPr>
        <p:spPr>
          <a:xfrm>
            <a:off y="301625" x="504825"/>
            <a:ext cy="1260599"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C3 plants use the Calvin cycle for fixing CO2.</a:t>
            </a:r>
          </a:p>
        </p:txBody>
      </p:sp>
      <p:pic>
        <p:nvPicPr>
          <p:cNvPr id="610" name="Shape 610"/>
          <p:cNvPicPr preferRelativeResize="0"/>
          <p:nvPr/>
        </p:nvPicPr>
        <p:blipFill>
          <a:blip r:embed="rId3"/>
          <a:stretch>
            <a:fillRect/>
          </a:stretch>
        </p:blipFill>
        <p:spPr>
          <a:xfrm>
            <a:off y="1562223" x="945958"/>
            <a:ext cy="5075125" cx="5760267"/>
          </a:xfrm>
          <a:prstGeom prst="rect">
            <a:avLst/>
          </a:prstGeom>
          <a:noFill/>
          <a:ln>
            <a:noFill/>
          </a:ln>
        </p:spPr>
      </p:pic>
      <p:sp>
        <p:nvSpPr>
          <p:cNvPr id="611" name="Shape 611"/>
          <p:cNvSpPr txBox="1"/>
          <p:nvPr/>
        </p:nvSpPr>
        <p:spPr>
          <a:xfrm>
            <a:off y="5484150" x="6848025"/>
            <a:ext cy="413699" cx="3077700"/>
          </a:xfrm>
          <a:prstGeom prst="rect">
            <a:avLst/>
          </a:prstGeom>
        </p:spPr>
        <p:txBody>
          <a:bodyPr bIns="91425" rIns="91425" lIns="91425" tIns="91425" anchor="t" anchorCtr="0">
            <a:noAutofit/>
          </a:bodyPr>
          <a:lstStyle/>
          <a:p>
            <a:pPr>
              <a:buNone/>
            </a:pPr>
            <a:r>
              <a:rPr b="1" lang="en-US">
                <a:latin typeface="Courier New"/>
                <a:ea typeface="Courier New"/>
                <a:cs typeface="Courier New"/>
                <a:sym typeface="Courier New"/>
              </a:rPr>
              <a:t>http://bioap.wikispaces.com</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y="0" x="0"/>
          <a:ext cy="0" cx="0"/>
          <a:chOff y="0" x="0"/>
          <a:chExt cy="0" cx="0"/>
        </a:xfrm>
      </p:grpSpPr>
      <p:sp>
        <p:nvSpPr>
          <p:cNvPr id="617" name="Shape 61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C4 Plants</a:t>
            </a:r>
          </a:p>
        </p:txBody>
      </p:sp>
      <p:sp>
        <p:nvSpPr>
          <p:cNvPr id="618" name="Shape 618"/>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C4 plants (and CAM plants)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more efficient than C3 plants under conditions of drought, high temperatures, and nitrogen or CO2 limitation. </a:t>
            </a:r>
          </a:p>
          <a:p>
            <a:pPr algn="l" rtl="0" lvl="1" marR="0" indent="-463550" marL="857250">
              <a:lnSpc>
                <a:spcPct val="93000"/>
              </a:lnSpc>
              <a:spcBef>
                <a:spcPts val="1138"/>
              </a:spcBef>
              <a:spcAft>
                <a:spcPts val="1138"/>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bypassing the photorespiration pathway and efficiently delivering CO2 to the RuBisCO enzyme</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2" name="Shape 622"/>
        <p:cNvGrpSpPr/>
        <p:nvPr/>
      </p:nvGrpSpPr>
      <p:grpSpPr>
        <a:xfrm>
          <a:off y="0" x="0"/>
          <a:ext cy="0" cx="0"/>
          <a:chOff y="0" x="0"/>
          <a:chExt cy="0" cx="0"/>
        </a:xfrm>
      </p:grpSpPr>
      <p:sp>
        <p:nvSpPr>
          <p:cNvPr id="623" name="Shape 62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C4</a:t>
            </a:r>
          </a:p>
        </p:txBody>
      </p:sp>
      <p:pic>
        <p:nvPicPr>
          <p:cNvPr id="624" name="Shape 624"/>
          <p:cNvPicPr preferRelativeResize="0"/>
          <p:nvPr/>
        </p:nvPicPr>
        <p:blipFill>
          <a:blip r:embed="rId3"/>
          <a:stretch>
            <a:fillRect/>
          </a:stretch>
        </p:blipFill>
        <p:spPr>
          <a:xfrm>
            <a:off y="1768475" x="3233683"/>
            <a:ext cy="4987924" cx="3610079"/>
          </a:xfrm>
          <a:prstGeom prst="rect">
            <a:avLst/>
          </a:prstGeom>
        </p:spPr>
      </p:pic>
      <p:sp>
        <p:nvSpPr>
          <p:cNvPr id="625" name="Shape 625"/>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y="0" x="0"/>
          <a:ext cy="0" cx="0"/>
          <a:chOff y="0" x="0"/>
          <a:chExt cy="0" cx="0"/>
        </a:xfrm>
      </p:grpSpPr>
      <p:sp>
        <p:nvSpPr>
          <p:cNvPr id="123" name="Shape 12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Energy transfer: basics</a:t>
            </a:r>
          </a:p>
        </p:txBody>
      </p:sp>
      <p:pic>
        <p:nvPicPr>
          <p:cNvPr id="124" name="Shape 124"/>
          <p:cNvPicPr preferRelativeResize="0"/>
          <p:nvPr/>
        </p:nvPicPr>
        <p:blipFill>
          <a:blip r:embed="rId3"/>
          <a:stretch>
            <a:fillRect/>
          </a:stretch>
        </p:blipFill>
        <p:spPr>
          <a:xfrm>
            <a:off y="1768475" x="3209816"/>
            <a:ext cy="4987924" cx="3657815"/>
          </a:xfrm>
          <a:prstGeom prst="rect">
            <a:avLst/>
          </a:prstGeom>
        </p:spPr>
      </p:pic>
      <p:sp>
        <p:nvSpPr>
          <p:cNvPr id="125" name="Shape 125"/>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126" name="Shape 126"/>
          <p:cNvSpPr txBox="1"/>
          <p:nvPr/>
        </p:nvSpPr>
        <p:spPr>
          <a:xfrm>
            <a:off y="6804172" x="3168103"/>
            <a:ext cy="498085" cx="4056444"/>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800" lang="en-US" i="0">
                <a:solidFill>
                  <a:srgbClr val="000000"/>
                </a:solidFill>
                <a:latin typeface="Arial"/>
                <a:ea typeface="Arial"/>
                <a:cs typeface="Arial"/>
                <a:sym typeface="Arial"/>
              </a:rPr>
              <a:t>Driven by solar radiation</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0" name="Shape 630"/>
        <p:cNvGrpSpPr/>
        <p:nvPr/>
      </p:nvGrpSpPr>
      <p:grpSpPr>
        <a:xfrm>
          <a:off y="0" x="0"/>
          <a:ext cy="0" cx="0"/>
          <a:chOff y="0" x="0"/>
          <a:chExt cy="0" cx="0"/>
        </a:xfrm>
      </p:grpSpPr>
      <p:sp>
        <p:nvSpPr>
          <p:cNvPr id="631" name="Shape 63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Respiration</a:t>
            </a:r>
          </a:p>
        </p:txBody>
      </p:sp>
      <p:sp>
        <p:nvSpPr>
          <p:cNvPr id="632" name="Shape 632"/>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(autotrophic) respiration</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plants convert sugars back into CO2 and water, and release energy in the process.</a:t>
            </a:r>
          </a:p>
          <a:p>
            <a:r>
              <a:t/>
            </a:r>
          </a:p>
          <a:p>
            <a:r>
              <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energy released used for growth and maintenance of existing material. </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Consumes 25% to75% of all of the carbohydrates generated in photosynthesis.</a:t>
            </a:r>
          </a:p>
          <a:p>
            <a:r>
              <a:t/>
            </a:r>
          </a:p>
        </p:txBody>
      </p:sp>
      <p:pic>
        <p:nvPicPr>
          <p:cNvPr id="633" name="Shape 633"/>
          <p:cNvPicPr preferRelativeResize="0"/>
          <p:nvPr/>
        </p:nvPicPr>
        <p:blipFill>
          <a:blip r:embed="rId3"/>
          <a:stretch>
            <a:fillRect/>
          </a:stretch>
        </p:blipFill>
        <p:spPr>
          <a:xfrm>
            <a:off y="3263900" x="2413000"/>
            <a:ext cy="1016000" cx="5232400"/>
          </a:xfrm>
          <a:prstGeom prst="rect">
            <a:avLst/>
          </a:prstGeom>
        </p:spPr>
      </p:pic>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7" name="Shape 637"/>
        <p:cNvGrpSpPr/>
        <p:nvPr/>
      </p:nvGrpSpPr>
      <p:grpSpPr>
        <a:xfrm>
          <a:off y="0" x="0"/>
          <a:ext cy="0" cx="0"/>
          <a:chOff y="0" x="0"/>
          <a:chExt cy="0" cx="0"/>
        </a:xfrm>
      </p:grpSpPr>
      <p:sp>
        <p:nvSpPr>
          <p:cNvPr id="638" name="Shape 63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Limitations to photosynthesis at the leaf level</a:t>
            </a:r>
          </a:p>
        </p:txBody>
      </p:sp>
      <p:sp>
        <p:nvSpPr>
          <p:cNvPr id="639" name="Shape 639"/>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light limitation;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CO2 limitation;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nitrogen limitation and photosynthetic capacity;</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water limitation;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temperature effects; </a:t>
            </a:r>
          </a:p>
          <a:p>
            <a:pPr algn="l" rtl="0" lvl="0" marR="0" indent="-457200" marL="457200">
              <a:lnSpc>
                <a:spcPct val="93000"/>
              </a:lnSpc>
              <a:spcBef>
                <a:spcPts val="1425"/>
              </a:spcBef>
              <a:spcAft>
                <a:spcPts val="1425"/>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pollutants</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3" name="Shape 643"/>
        <p:cNvGrpSpPr/>
        <p:nvPr/>
      </p:nvGrpSpPr>
      <p:grpSpPr>
        <a:xfrm>
          <a:off y="0" x="0"/>
          <a:ext cy="0" cx="0"/>
          <a:chOff y="0" x="0"/>
          <a:chExt cy="0" cx="0"/>
        </a:xfrm>
      </p:grpSpPr>
      <p:sp>
        <p:nvSpPr>
          <p:cNvPr id="644" name="Shape 64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light limitation</a:t>
            </a:r>
          </a:p>
        </p:txBody>
      </p:sp>
      <p:pic>
        <p:nvPicPr>
          <p:cNvPr id="645" name="Shape 645"/>
          <p:cNvPicPr preferRelativeResize="0"/>
          <p:nvPr/>
        </p:nvPicPr>
        <p:blipFill>
          <a:blip r:embed="rId3"/>
          <a:stretch>
            <a:fillRect/>
          </a:stretch>
        </p:blipFill>
        <p:spPr>
          <a:xfrm>
            <a:off y="1768475" x="1669298"/>
            <a:ext cy="4987924" cx="6738851"/>
          </a:xfrm>
          <a:prstGeom prst="rect">
            <a:avLst/>
          </a:prstGeom>
        </p:spPr>
      </p:pic>
      <p:sp>
        <p:nvSpPr>
          <p:cNvPr id="646" name="Shape 646"/>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y="0" x="0"/>
          <a:ext cy="0" cx="0"/>
          <a:chOff y="0" x="0"/>
          <a:chExt cy="0" cx="0"/>
        </a:xfrm>
      </p:grpSpPr>
      <p:sp>
        <p:nvSpPr>
          <p:cNvPr id="652" name="Shape 65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Light limitation</a:t>
            </a:r>
          </a:p>
        </p:txBody>
      </p:sp>
      <p:sp>
        <p:nvSpPr>
          <p:cNvPr id="653" name="Shape 65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rate of change of net photosynthesis in low-moderate region: quantum yield of photosynthesis.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Similar for all C3 (non stress) at ~6%</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Saturation at higher levels: reduced efficiency</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Acclimation responses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Sun leaves</a:t>
            </a:r>
          </a:p>
          <a:p>
            <a:pPr algn="l" rtl="0" lvl="2" marR="0" indent="-457200" marL="1257300">
              <a:lnSpc>
                <a:spcPct val="93000"/>
              </a:lnSpc>
              <a:spcBef>
                <a:spcPts val="1138"/>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More cell layers and higher photosynthetic capacity</a:t>
            </a:r>
          </a:p>
          <a:p>
            <a:pPr algn="l" rtl="0" lvl="1" marR="0" indent="-349250" marL="742950">
              <a:lnSpc>
                <a:spcPct val="93000"/>
              </a:lnSpc>
              <a:spcBef>
                <a:spcPts val="850"/>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Respiration rate depends on tissue protein content</a:t>
            </a:r>
          </a:p>
          <a:p>
            <a:pPr algn="l" rtl="0" lvl="2" marR="0" indent="-342900" marL="1143000">
              <a:lnSpc>
                <a:spcPct val="93000"/>
              </a:lnSpc>
              <a:spcBef>
                <a:spcPts val="1138"/>
              </a:spcBef>
              <a:spcAft>
                <a:spcPts val="85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So shade leaves lower protein content to minimise respiration losses</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7" name="Shape 657"/>
        <p:cNvGrpSpPr/>
        <p:nvPr/>
      </p:nvGrpSpPr>
      <p:grpSpPr>
        <a:xfrm>
          <a:off y="0" x="0"/>
          <a:ext cy="0" cx="0"/>
          <a:chOff y="0" x="0"/>
          <a:chExt cy="0" cx="0"/>
        </a:xfrm>
      </p:grpSpPr>
      <p:sp>
        <p:nvSpPr>
          <p:cNvPr id="658" name="Shape 65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CO2 limitation</a:t>
            </a:r>
          </a:p>
        </p:txBody>
      </p:sp>
      <p:pic>
        <p:nvPicPr>
          <p:cNvPr id="659" name="Shape 659"/>
          <p:cNvPicPr preferRelativeResize="0"/>
          <p:nvPr/>
        </p:nvPicPr>
        <p:blipFill>
          <a:blip r:embed="rId3"/>
          <a:stretch>
            <a:fillRect/>
          </a:stretch>
        </p:blipFill>
        <p:spPr>
          <a:xfrm>
            <a:off y="1768475" x="1541532"/>
            <a:ext cy="4987925" cx="6994384"/>
          </a:xfrm>
          <a:prstGeom prst="rect">
            <a:avLst/>
          </a:prstGeom>
        </p:spPr>
      </p:pic>
      <p:sp>
        <p:nvSpPr>
          <p:cNvPr id="660" name="Shape 660"/>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661" name="Shape 661"/>
          <p:cNvSpPr txBox="1"/>
          <p:nvPr/>
        </p:nvSpPr>
        <p:spPr>
          <a:xfrm>
            <a:off y="6830985" x="3456135"/>
            <a:ext cy="729943" cx="905966"/>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C3</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6" name="Shape 666"/>
        <p:cNvGrpSpPr/>
        <p:nvPr/>
      </p:nvGrpSpPr>
      <p:grpSpPr>
        <a:xfrm>
          <a:off y="0" x="0"/>
          <a:ext cy="0" cx="0"/>
          <a:chOff y="0" x="0"/>
          <a:chExt cy="0" cx="0"/>
        </a:xfrm>
      </p:grpSpPr>
      <p:sp>
        <p:nvSpPr>
          <p:cNvPr id="667" name="Shape 66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CO2 limitation</a:t>
            </a:r>
          </a:p>
        </p:txBody>
      </p:sp>
      <p:sp>
        <p:nvSpPr>
          <p:cNvPr id="668" name="Shape 668"/>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Over long term, </a:t>
            </a:r>
            <a:r>
              <a:rPr strike="noStrike" u="none" b="0" cap="none" baseline="0" sz="3200" lang="en-US" i="1">
                <a:solidFill>
                  <a:srgbClr val="000000"/>
                </a:solidFill>
                <a:latin typeface="Arial"/>
                <a:ea typeface="Arial"/>
                <a:cs typeface="Arial"/>
                <a:sym typeface="Arial"/>
              </a:rPr>
              <a:t>indirect</a:t>
            </a:r>
            <a:r>
              <a:rPr strike="noStrike" u="none" b="0" cap="none" baseline="0" sz="3200" lang="en-US" i="0">
                <a:solidFill>
                  <a:srgbClr val="000000"/>
                </a:solidFill>
                <a:latin typeface="Arial"/>
                <a:ea typeface="Arial"/>
                <a:cs typeface="Arial"/>
                <a:sym typeface="Arial"/>
              </a:rPr>
              <a:t> effects of elevated CO2 concentrations may be more important than increased net photosynthesis rates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E.g. changes to water cycle</a:t>
            </a:r>
          </a:p>
          <a:p>
            <a:r>
              <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C4 relatively unresponsive</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Less competitive in higher CO2 environment?</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Probably indirect effects important</a:t>
            </a:r>
          </a:p>
          <a:p>
            <a:r>
              <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y="0" x="0"/>
          <a:ext cy="0" cx="0"/>
          <a:chOff y="0" x="0"/>
          <a:chExt cy="0" cx="0"/>
        </a:xfrm>
      </p:grpSpPr>
      <p:sp>
        <p:nvSpPr>
          <p:cNvPr id="673" name="Shape 67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Nitrogen limitation and photosynthetic capacity</a:t>
            </a:r>
          </a:p>
        </p:txBody>
      </p:sp>
      <p:pic>
        <p:nvPicPr>
          <p:cNvPr id="674" name="Shape 674"/>
          <p:cNvPicPr preferRelativeResize="0"/>
          <p:nvPr/>
        </p:nvPicPr>
        <p:blipFill>
          <a:blip r:embed="rId3"/>
          <a:stretch>
            <a:fillRect/>
          </a:stretch>
        </p:blipFill>
        <p:spPr>
          <a:xfrm>
            <a:off y="1768475" x="1529459"/>
            <a:ext cy="4987925" cx="7018529"/>
          </a:xfrm>
          <a:prstGeom prst="rect">
            <a:avLst/>
          </a:prstGeom>
        </p:spPr>
      </p:pic>
      <p:sp>
        <p:nvSpPr>
          <p:cNvPr id="675" name="Shape 675"/>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0" name="Shape 680"/>
        <p:cNvGrpSpPr/>
        <p:nvPr/>
      </p:nvGrpSpPr>
      <p:grpSpPr>
        <a:xfrm>
          <a:off y="0" x="0"/>
          <a:ext cy="0" cx="0"/>
          <a:chOff y="0" x="0"/>
          <a:chExt cy="0" cx="0"/>
        </a:xfrm>
      </p:grpSpPr>
      <p:sp>
        <p:nvSpPr>
          <p:cNvPr id="681" name="Shape 68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Nitrogen</a:t>
            </a:r>
          </a:p>
        </p:txBody>
      </p:sp>
      <p:pic>
        <p:nvPicPr>
          <p:cNvPr id="682" name="Shape 682"/>
          <p:cNvPicPr preferRelativeResize="0"/>
          <p:nvPr/>
        </p:nvPicPr>
        <p:blipFill>
          <a:blip r:embed="rId3"/>
          <a:stretch>
            <a:fillRect/>
          </a:stretch>
        </p:blipFill>
        <p:spPr>
          <a:xfrm>
            <a:off y="1768475" x="2269219"/>
            <a:ext cy="4987925" cx="5539007"/>
          </a:xfrm>
          <a:prstGeom prst="rect">
            <a:avLst/>
          </a:prstGeom>
        </p:spPr>
      </p:pic>
      <p:sp>
        <p:nvSpPr>
          <p:cNvPr id="683" name="Shape 683"/>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 name="Shape 688"/>
        <p:cNvGrpSpPr/>
        <p:nvPr/>
      </p:nvGrpSpPr>
      <p:grpSpPr>
        <a:xfrm>
          <a:off y="0" x="0"/>
          <a:ext cy="0" cx="0"/>
          <a:chOff y="0" x="0"/>
          <a:chExt cy="0" cx="0"/>
        </a:xfrm>
      </p:grpSpPr>
      <p:sp>
        <p:nvSpPr>
          <p:cNvPr id="689" name="Shape 689"/>
          <p:cNvSpPr txBox="1"/>
          <p:nvPr>
            <p:ph type="title"/>
          </p:nvPr>
        </p:nvSpPr>
        <p:spPr>
          <a:xfrm>
            <a:off y="301626" x="504825"/>
            <a:ext cy="957931" cx="4031430"/>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Nitrogen</a:t>
            </a:r>
          </a:p>
        </p:txBody>
      </p:sp>
      <p:pic>
        <p:nvPicPr>
          <p:cNvPr id="690" name="Shape 690"/>
          <p:cNvPicPr preferRelativeResize="0"/>
          <p:nvPr/>
        </p:nvPicPr>
        <p:blipFill>
          <a:blip r:embed="rId3"/>
          <a:stretch>
            <a:fillRect/>
          </a:stretch>
        </p:blipFill>
        <p:spPr>
          <a:xfrm>
            <a:off y="251444" x="5892285"/>
            <a:ext cy="6432946" cx="3510111"/>
          </a:xfrm>
          <a:prstGeom prst="rect">
            <a:avLst/>
          </a:prstGeom>
        </p:spPr>
      </p:pic>
      <p:sp>
        <p:nvSpPr>
          <p:cNvPr id="691" name="Shape 691"/>
          <p:cNvSpPr txBox="1"/>
          <p:nvPr>
            <p:ph idx="1" type="body"/>
          </p:nvPr>
        </p:nvSpPr>
        <p:spPr>
          <a:xfrm>
            <a:off y="251444" x="1799951"/>
            <a:ext cy="6432947" cx="11694778"/>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692" name="Shape 692"/>
          <p:cNvSpPr txBox="1"/>
          <p:nvPr/>
        </p:nvSpPr>
        <p:spPr>
          <a:xfrm>
            <a:off y="1547588" x="287784"/>
            <a:ext cy="2159668" cx="4345036"/>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3600" lang="en-US" i="0">
                <a:solidFill>
                  <a:srgbClr val="000000"/>
                </a:solidFill>
                <a:latin typeface="Arial"/>
                <a:ea typeface="Arial"/>
                <a:cs typeface="Arial"/>
                <a:sym typeface="Arial"/>
              </a:rPr>
              <a:t>Relationships between N, leaf lifespan, SLA and net photosynthesis</a:t>
            </a:r>
          </a:p>
        </p:txBody>
      </p:sp>
      <p:sp>
        <p:nvSpPr>
          <p:cNvPr id="693" name="Shape 693"/>
          <p:cNvSpPr txBox="1"/>
          <p:nvPr/>
        </p:nvSpPr>
        <p:spPr>
          <a:xfrm>
            <a:off y="4211885" x="143768"/>
            <a:ext cy="2336537" cx="5616623"/>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1600" lang="en-US" i="0">
                <a:solidFill>
                  <a:srgbClr val="000000"/>
                </a:solidFill>
                <a:latin typeface="Arial"/>
                <a:ea typeface="Arial"/>
                <a:cs typeface="Arial"/>
                <a:sym typeface="Arial"/>
              </a:rPr>
              <a:t>higher the leaf N concentration, the shorter the leaf lifespan. </a:t>
            </a:r>
          </a:p>
          <a:p>
            <a:pPr algn="ctr" rtl="0" lvl="0" marR="0" indent="0" marL="0">
              <a:lnSpc>
                <a:spcPct val="93000"/>
              </a:lnSpc>
              <a:spcBef>
                <a:spcPts val="800"/>
              </a:spcBef>
              <a:spcAft>
                <a:spcPts val="0"/>
              </a:spcAft>
              <a:buSzPct val="25000"/>
              <a:buNone/>
            </a:pPr>
            <a:r>
              <a:rPr strike="noStrike" u="none" b="0" cap="none" baseline="0" sz="1600" lang="en-US" i="0">
                <a:solidFill>
                  <a:srgbClr val="000000"/>
                </a:solidFill>
                <a:latin typeface="Arial"/>
                <a:ea typeface="Arial"/>
                <a:cs typeface="Arial"/>
                <a:sym typeface="Arial"/>
              </a:rPr>
              <a:t>Leaves with shorter lifspans tend to have lower specific leaf area (SLA, the leaf surface area per unit of biomass) (i.e. long-lived leaves are more dense), so higher leaf N concentration correlates with higher SLA.</a:t>
            </a:r>
          </a:p>
          <a:p>
            <a:r>
              <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8" name="Shape 698"/>
        <p:cNvGrpSpPr/>
        <p:nvPr/>
      </p:nvGrpSpPr>
      <p:grpSpPr>
        <a:xfrm>
          <a:off y="0" x="0"/>
          <a:ext cy="0" cx="0"/>
          <a:chOff y="0" x="0"/>
          <a:chExt cy="0" cx="0"/>
        </a:xfrm>
      </p:grpSpPr>
      <p:sp>
        <p:nvSpPr>
          <p:cNvPr id="699" name="Shape 69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Water limitation</a:t>
            </a:r>
          </a:p>
        </p:txBody>
      </p:sp>
      <p:sp>
        <p:nvSpPr>
          <p:cNvPr id="700" name="Shape 700"/>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reduces the capacity of leaves to match CO2 supply with light availability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manifested as a decrease in leaf relative water content (RWC).</a:t>
            </a:r>
          </a:p>
          <a:p>
            <a:pPr algn="l" rtl="0" lvl="0" marR="0" indent="-457200" marL="457200">
              <a:lnSpc>
                <a:spcPct val="93000"/>
              </a:lnSpc>
              <a:spcBef>
                <a:spcPts val="1425"/>
              </a:spcBef>
              <a:spcAft>
                <a:spcPts val="1425"/>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Decreasing RWC progressively decreases stomatal conductance which slows CO2 assimilation (lower photosynthetic capacity) although different studies show different responses for RWC between 100% and 70%</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y="0" x="0"/>
          <a:ext cy="0" cx="0"/>
          <a:chOff y="0" x="0"/>
          <a:chExt cy="0" cx="0"/>
        </a:xfrm>
      </p:grpSpPr>
      <p:sp>
        <p:nvSpPr>
          <p:cNvPr id="131" name="Shape 13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2800" lang="en-US" i="0">
                <a:solidFill>
                  <a:srgbClr val="000000"/>
                </a:solidFill>
                <a:latin typeface="Arial"/>
                <a:ea typeface="Arial"/>
                <a:cs typeface="Arial"/>
                <a:sym typeface="Arial"/>
              </a:rPr>
              <a:t>Earth’s climate is driven by (shortwave) solar radiation</a:t>
            </a:r>
          </a:p>
        </p:txBody>
      </p:sp>
      <p:pic>
        <p:nvPicPr>
          <p:cNvPr id="132" name="Shape 132"/>
          <p:cNvPicPr preferRelativeResize="0"/>
          <p:nvPr/>
        </p:nvPicPr>
        <p:blipFill>
          <a:blip r:embed="rId3"/>
          <a:stretch>
            <a:fillRect/>
          </a:stretch>
        </p:blipFill>
        <p:spPr>
          <a:xfrm>
            <a:off y="1768475" x="749320"/>
            <a:ext cy="4987924" cx="8578806"/>
          </a:xfrm>
          <a:prstGeom prst="rect">
            <a:avLst/>
          </a:prstGeom>
        </p:spPr>
      </p:pic>
      <p:sp>
        <p:nvSpPr>
          <p:cNvPr id="133" name="Shape 133"/>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y="0" x="0"/>
          <a:ext cy="0" cx="0"/>
          <a:chOff y="0" x="0"/>
          <a:chExt cy="0" cx="0"/>
        </a:xfrm>
      </p:grpSpPr>
      <p:sp>
        <p:nvSpPr>
          <p:cNvPr id="705" name="Shape 70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Water limitation</a:t>
            </a:r>
          </a:p>
        </p:txBody>
      </p:sp>
      <p:pic>
        <p:nvPicPr>
          <p:cNvPr id="706" name="Shape 706"/>
          <p:cNvPicPr preferRelativeResize="0"/>
          <p:nvPr/>
        </p:nvPicPr>
        <p:blipFill>
          <a:blip r:embed="rId3"/>
          <a:stretch>
            <a:fillRect/>
          </a:stretch>
        </p:blipFill>
        <p:spPr>
          <a:xfrm>
            <a:off y="1768475" x="3466146"/>
            <a:ext cy="4987925" cx="3145155"/>
          </a:xfrm>
          <a:prstGeom prst="rect">
            <a:avLst/>
          </a:prstGeom>
        </p:spPr>
      </p:pic>
      <p:sp>
        <p:nvSpPr>
          <p:cNvPr id="707" name="Shape 707"/>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2" name="Shape 712"/>
        <p:cNvGrpSpPr/>
        <p:nvPr/>
      </p:nvGrpSpPr>
      <p:grpSpPr>
        <a:xfrm>
          <a:off y="0" x="0"/>
          <a:ext cy="0" cx="0"/>
          <a:chOff y="0" x="0"/>
          <a:chExt cy="0" cx="0"/>
        </a:xfrm>
      </p:grpSpPr>
      <p:sp>
        <p:nvSpPr>
          <p:cNvPr id="713" name="Shape 71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Water limitation</a:t>
            </a:r>
          </a:p>
        </p:txBody>
      </p:sp>
      <p:sp>
        <p:nvSpPr>
          <p:cNvPr id="714" name="Shape 714"/>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Plants acclimated and adapted to dry conditions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reduce photosynthetic capacity and leaf N concentrations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low stomatal conductance that conserves water</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minimse leaf area (shedding or lower leaf production rates) to minimise water loss. </a:t>
            </a:r>
          </a:p>
          <a:p>
            <a:pPr algn="l" rtl="0" lvl="0" marR="0" indent="-457200" marL="457200">
              <a:lnSpc>
                <a:spcPct val="93000"/>
              </a:lnSpc>
              <a:spcBef>
                <a:spcPts val="1425"/>
              </a:spcBef>
              <a:spcAft>
                <a:spcPts val="1425"/>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Some minimise radiation absorption by higher leaf reflectance more vertically-inclined (erectophile) leaves.</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8" name="Shape 718"/>
        <p:cNvGrpSpPr/>
        <p:nvPr/>
      </p:nvGrpSpPr>
      <p:grpSpPr>
        <a:xfrm>
          <a:off y="0" x="0"/>
          <a:ext cy="0" cx="0"/>
          <a:chOff y="0" x="0"/>
          <a:chExt cy="0" cx="0"/>
        </a:xfrm>
      </p:grpSpPr>
      <p:sp>
        <p:nvSpPr>
          <p:cNvPr id="719" name="Shape 71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Temperature effects</a:t>
            </a:r>
          </a:p>
        </p:txBody>
      </p:sp>
      <p:pic>
        <p:nvPicPr>
          <p:cNvPr id="720" name="Shape 720"/>
          <p:cNvPicPr preferRelativeResize="0"/>
          <p:nvPr/>
        </p:nvPicPr>
        <p:blipFill>
          <a:blip r:embed="rId3"/>
          <a:stretch>
            <a:fillRect/>
          </a:stretch>
        </p:blipFill>
        <p:spPr>
          <a:xfrm>
            <a:off y="1768475" x="1456991"/>
            <a:ext cy="4987925" cx="7163464"/>
          </a:xfrm>
          <a:prstGeom prst="rect">
            <a:avLst/>
          </a:prstGeom>
        </p:spPr>
      </p:pic>
      <p:sp>
        <p:nvSpPr>
          <p:cNvPr id="721" name="Shape 721"/>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 name="Shape 726"/>
        <p:cNvGrpSpPr/>
        <p:nvPr/>
      </p:nvGrpSpPr>
      <p:grpSpPr>
        <a:xfrm>
          <a:off y="0" x="0"/>
          <a:ext cy="0" cx="0"/>
          <a:chOff y="0" x="0"/>
          <a:chExt cy="0" cx="0"/>
        </a:xfrm>
      </p:grpSpPr>
      <p:sp>
        <p:nvSpPr>
          <p:cNvPr id="727" name="Shape 72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summary</a:t>
            </a:r>
          </a:p>
        </p:txBody>
      </p:sp>
      <p:sp>
        <p:nvSpPr>
          <p:cNvPr id="728" name="Shape 728"/>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2800" lang="en-US" i="1">
                <a:solidFill>
                  <a:srgbClr val="000000"/>
                </a:solidFill>
                <a:latin typeface="Arial"/>
                <a:ea typeface="Arial"/>
                <a:cs typeface="Arial"/>
                <a:sym typeface="Arial"/>
              </a:rPr>
              <a:t>considered the importance of understanding the science of climate change</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1">
                <a:solidFill>
                  <a:srgbClr val="000000"/>
                </a:solidFill>
                <a:latin typeface="Arial"/>
                <a:ea typeface="Arial"/>
                <a:cs typeface="Arial"/>
                <a:sym typeface="Arial"/>
              </a:rPr>
              <a:t>looked at basic principles of energy transfer in the earth system</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1">
                <a:solidFill>
                  <a:srgbClr val="000000"/>
                </a:solidFill>
                <a:latin typeface="Arial"/>
                <a:ea typeface="Arial"/>
                <a:cs typeface="Arial"/>
                <a:sym typeface="Arial"/>
              </a:rPr>
              <a:t>examined greenhouse gases and their sources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1">
                <a:solidFill>
                  <a:srgbClr val="000000"/>
                </a:solidFill>
                <a:latin typeface="Arial"/>
                <a:ea typeface="Arial"/>
                <a:cs typeface="Arial"/>
                <a:sym typeface="Arial"/>
              </a:rPr>
              <a:t>looked in detail at the terrestrial carbon cycle</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1">
                <a:solidFill>
                  <a:srgbClr val="000000"/>
                </a:solidFill>
                <a:latin typeface="Arial"/>
                <a:ea typeface="Arial"/>
                <a:cs typeface="Arial"/>
                <a:sym typeface="Arial"/>
              </a:rPr>
              <a:t>provided an overview of relevant biogeochemical processes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1">
                <a:solidFill>
                  <a:srgbClr val="000000"/>
                </a:solidFill>
                <a:latin typeface="Arial"/>
                <a:ea typeface="Arial"/>
                <a:cs typeface="Arial"/>
                <a:sym typeface="Arial"/>
              </a:rPr>
              <a:t>looked in some detail at photosynthesis and factors that limit this</a:t>
            </a:r>
          </a:p>
          <a:p>
            <a:r>
              <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y="0" x="0"/>
          <a:ext cy="0" cx="0"/>
          <a:chOff y="0" x="0"/>
          <a:chExt cy="0" cx="0"/>
        </a:xfrm>
      </p:grpSpPr>
      <p:sp>
        <p:nvSpPr>
          <p:cNvPr id="139" name="Shape 13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large proportion of longwave radiation emitted by the surface is re-radiated back to the surface (and absorbed by the surface) by clouds and so-called greenhouse gases</a:t>
            </a:r>
          </a:p>
        </p:txBody>
      </p:sp>
      <p:sp>
        <p:nvSpPr>
          <p:cNvPr id="140" name="Shape 140"/>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‘trapping’ of longwave radiation naturally maintains temperature on Earth – the ‘natural greenhouse effect’. </a:t>
            </a:r>
          </a:p>
          <a:p>
            <a:pPr algn="l" rtl="0" lvl="0" marR="0" indent="-342900" marL="342900">
              <a:lnSpc>
                <a:spcPct val="93000"/>
              </a:lnSpc>
              <a:spcBef>
                <a:spcPts val="1425"/>
              </a:spcBef>
              <a:spcAft>
                <a:spcPts val="1425"/>
              </a:spcAft>
              <a:buSzPct val="25000"/>
              <a:buNone/>
            </a:pPr>
            <a:r>
              <a:rPr strike="noStrike" u="none" b="0" cap="none" baseline="0" sz="3200" lang="en-US" i="0">
                <a:solidFill>
                  <a:srgbClr val="000000"/>
                </a:solidFill>
                <a:latin typeface="Arial"/>
                <a:ea typeface="Arial"/>
                <a:cs typeface="Arial"/>
                <a:sym typeface="Arial"/>
              </a:rPr>
              <a:t>Without this, temperature much less that it presently is (-19C)</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